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2"/>
  </p:notesMasterIdLst>
  <p:handoutMasterIdLst>
    <p:handoutMasterId r:id="rId23"/>
  </p:handoutMasterIdLst>
  <p:sldIdLst>
    <p:sldId id="256" r:id="rId5"/>
    <p:sldId id="257" r:id="rId6"/>
    <p:sldId id="266" r:id="rId7"/>
    <p:sldId id="268" r:id="rId8"/>
    <p:sldId id="265" r:id="rId9"/>
    <p:sldId id="264" r:id="rId10"/>
    <p:sldId id="269" r:id="rId11"/>
    <p:sldId id="272" r:id="rId12"/>
    <p:sldId id="274" r:id="rId13"/>
    <p:sldId id="270" r:id="rId14"/>
    <p:sldId id="271" r:id="rId15"/>
    <p:sldId id="273" r:id="rId16"/>
    <p:sldId id="277" r:id="rId17"/>
    <p:sldId id="278" r:id="rId18"/>
    <p:sldId id="280" r:id="rId19"/>
    <p:sldId id="279" r:id="rId20"/>
    <p:sldId id="281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942D0B"/>
    <a:srgbClr val="76280B"/>
    <a:srgbClr val="F6BF73"/>
    <a:srgbClr val="F9D4A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125E5076-3810-47DD-B79F-674D7AD40C01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8805758-D2E5-47F1-BDC8-64F96AB8377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9A4D7A7-60FE-4B51-8D3B-098FB2A1B3D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866161-D383-45DC-9645-1D21647A8641}" type="datetimeFigureOut">
              <a:rPr lang="en-US" smtClean="0"/>
              <a:t>3/18/2021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48030B-DA71-4B18-AA7C-F991BCB518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D65FCA-070F-4A6D-A2E0-D5EBEAABC9C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B64D2B8-7AFA-4F86-9DF3-A6BBE4E238C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034828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789D0-CA34-4934-A369-C3113E12A3EF}" type="datetimeFigureOut">
              <a:rPr lang="en-US" smtClean="0"/>
              <a:t>3/18/2021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5D79418-37EB-4378-AD22-89DBB000B0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46424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Notes to presenter: </a:t>
            </a:r>
          </a:p>
          <a:p>
            <a:r>
              <a:rPr lang="en-US" i="1" dirty="0"/>
              <a:t>What is your purpose for sharing this reflection</a:t>
            </a:r>
            <a:r>
              <a:rPr lang="en-US" i="1" baseline="0" dirty="0"/>
              <a:t>?</a:t>
            </a:r>
          </a:p>
          <a:p>
            <a:r>
              <a:rPr lang="en-US" i="1" baseline="0" dirty="0"/>
              <a:t>Is it at the end of a unit or project?  </a:t>
            </a:r>
          </a:p>
          <a:p>
            <a:r>
              <a:rPr lang="en-US" i="1" baseline="0" dirty="0"/>
              <a:t>Are you sharing this reflection, at the attainment of a learning goal you set for yourself?  </a:t>
            </a:r>
          </a:p>
          <a:p>
            <a:r>
              <a:rPr lang="en-US" i="1" baseline="0" dirty="0"/>
              <a:t>Is it at the end of a course?  </a:t>
            </a:r>
          </a:p>
          <a:p>
            <a:endParaRPr lang="en-US" baseline="0" dirty="0"/>
          </a:p>
          <a:p>
            <a:r>
              <a:rPr lang="en-US" baseline="0" dirty="0"/>
              <a:t>State your purpose for the reflection or even the purpose of the learning experience or learning goal.  Be clear and be specific in stating your purpose.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47345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Description of what you learned in your own words on one side.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Include information about the topic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Details about the topic will also be helpful here. 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Tell the story of your learning experience.  Just like a story there should always be a beginning, middle and an end.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On the other side, you can add a graphic that provides evidence of what you learned.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911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did you think at first?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obstacles did you encounter along the way?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did you overcome those obstacles?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images can you add to support your process?</a:t>
            </a:r>
          </a:p>
          <a:p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reflect upon your process.  It also helps to add some video of your process.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6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Notes to presenter: </a:t>
            </a:r>
          </a:p>
          <a:p>
            <a:r>
              <a:rPr lang="en-US" b="0" i="1">
                <a:latin typeface="Segoe UI" panose="020B0502040204020203" pitchFamily="34" charset="0"/>
                <a:cs typeface="Segoe UI" panose="020B0502040204020203" pitchFamily="34" charset="0"/>
              </a:rPr>
              <a:t>What was important about this learning experience?</a:t>
            </a:r>
          </a:p>
          <a:p>
            <a:r>
              <a:rPr lang="en-US" b="0" i="1">
                <a:latin typeface="Segoe UI" panose="020B0502040204020203" pitchFamily="34" charset="0"/>
                <a:cs typeface="Segoe UI" panose="020B0502040204020203" pitchFamily="34" charset="0"/>
              </a:rPr>
              <a:t>How is it relevant to your course, yourself, or your society or community?</a:t>
            </a:r>
          </a:p>
          <a:p>
            <a:r>
              <a:rPr lang="en-US" b="0" i="1">
                <a:latin typeface="Segoe UI" panose="020B0502040204020203" pitchFamily="34" charset="0"/>
                <a:cs typeface="Segoe UI" panose="020B0502040204020203" pitchFamily="34" charset="0"/>
              </a:rPr>
              <a:t>Why is this significant?</a:t>
            </a:r>
          </a:p>
          <a:p>
            <a:endParaRPr lang="en-US"/>
          </a:p>
          <a:p>
            <a:r>
              <a:rPr lang="en-US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81709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Notes to presenter: 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steps will you be taking as a result of this learning experience?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Did you learn from any failed experiences?  How will you do things differently?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What advice will you give to others so they can learn from your experiences?</a:t>
            </a:r>
          </a:p>
          <a:p>
            <a:r>
              <a:rPr lang="en-US" b="0" i="1" dirty="0">
                <a:latin typeface="Segoe UI" panose="020B0502040204020203" pitchFamily="34" charset="0"/>
                <a:cs typeface="Segoe UI" panose="020B0502040204020203" pitchFamily="34" charset="0"/>
              </a:rPr>
              <a:t>How can you share what you learned with a real-world audience?  </a:t>
            </a:r>
          </a:p>
          <a:p>
            <a:endParaRPr lang="en-US" dirty="0"/>
          </a:p>
          <a:p>
            <a:r>
              <a:rPr lang="en-US" b="1" dirty="0"/>
              <a:t>Some examples of next steps might be: </a:t>
            </a:r>
          </a:p>
          <a:p>
            <a:pPr marL="228600" indent="-228600">
              <a:buAutoNum type="arabicPeriod"/>
            </a:pPr>
            <a:r>
              <a:rPr lang="en-US" dirty="0"/>
              <a:t>After</a:t>
            </a:r>
            <a:r>
              <a:rPr lang="en-US" baseline="0" dirty="0"/>
              <a:t> delivering my first persuasive presentation, I am thinking about joining the debate team.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making my first film, I’m considering entering it in our school film festival or local film festival.</a:t>
            </a:r>
          </a:p>
          <a:p>
            <a:pPr marL="228600" indent="-228600">
              <a:buAutoNum type="arabicPeriod"/>
            </a:pPr>
            <a:r>
              <a:rPr lang="en-US" baseline="0" dirty="0"/>
              <a:t>After connecting with this career expert, I’d like to do some research on that career field because it sounds interesting to me.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This SmartArt allows you add images and text to help outline your process.  If a picture is worth a thousand words, then pictures and words should help you communicate this reflection on learning perfectly!  You can always click on Insert&gt;SmartArt to change this graphic or select the graphic and click on the Design contextual menu to change the colors.</a:t>
            </a:r>
          </a:p>
          <a:p>
            <a:endParaRPr lang="en-US" dirty="0"/>
          </a:p>
          <a:p>
            <a:r>
              <a:rPr lang="en-US" dirty="0"/>
              <a:t>Feel free to use more than one slide to share your next steps.  It also helps to add some video content to explain your message.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D79418-37EB-4378-AD22-89DBB000B0DA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9571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D826893-9059-400D-A708-615823828BC9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0" name="Graphic 9" descr="Single gear">
              <a:extLst>
                <a:ext uri="{FF2B5EF4-FFF2-40B4-BE49-F238E27FC236}">
                  <a16:creationId xmlns:a16="http://schemas.microsoft.com/office/drawing/2014/main" id="{4BD7AE3B-6321-488C-8378-B441F7AC62C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52566813-48BF-44A8-9FBD-C9035FDE143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C9098912-FEFB-4951-B070-7ED0F1D4555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7187CCFC-946C-4708-98C2-CC97857A516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sp>
        <p:nvSpPr>
          <p:cNvPr id="9" name="Rectangle 8"/>
          <p:cNvSpPr/>
          <p:nvPr/>
        </p:nvSpPr>
        <p:spPr bwMode="ltGray">
          <a:xfrm>
            <a:off x="1704975" y="2598834"/>
            <a:ext cx="8782050" cy="1660332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28293" y="2742465"/>
            <a:ext cx="8494463" cy="1373070"/>
          </a:xfrm>
        </p:spPr>
        <p:txBody>
          <a:bodyPr anchor="b">
            <a:noAutofit/>
          </a:bodyPr>
          <a:lstStyle>
            <a:lvl1pPr algn="ctr">
              <a:defRPr sz="5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799" y="4394039"/>
            <a:ext cx="8493957" cy="1117687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11295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3/18/2021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24229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0A59AF3-34E3-4F2D-B219-533C8164A410}"/>
              </a:ext>
            </a:extLst>
          </p:cNvPr>
          <p:cNvSpPr/>
          <p:nvPr userDrawn="1"/>
        </p:nvSpPr>
        <p:spPr>
          <a:xfrm>
            <a:off x="0" y="2590078"/>
            <a:ext cx="1602997" cy="1660332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B98DDA9-3997-4600-985C-44C2CABD0BA3}"/>
              </a:ext>
            </a:extLst>
          </p:cNvPr>
          <p:cNvSpPr/>
          <p:nvPr userDrawn="1"/>
        </p:nvSpPr>
        <p:spPr>
          <a:xfrm>
            <a:off x="10606797" y="2590077"/>
            <a:ext cx="1602997" cy="1660331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03518" y="2750779"/>
            <a:ext cx="1171888" cy="1356442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8889682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AC2D2AED-B2EF-46D8-BC7C-81AE25C80786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8" name="Graphic 7" descr="Single gear">
              <a:extLst>
                <a:ext uri="{FF2B5EF4-FFF2-40B4-BE49-F238E27FC236}">
                  <a16:creationId xmlns:a16="http://schemas.microsoft.com/office/drawing/2014/main" id="{2F9289FC-9317-4EC5-8064-00D3418501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9" name="Graphic 8" descr="Single gear">
              <a:extLst>
                <a:ext uri="{FF2B5EF4-FFF2-40B4-BE49-F238E27FC236}">
                  <a16:creationId xmlns:a16="http://schemas.microsoft.com/office/drawing/2014/main" id="{09784D29-4AB9-4581-A176-2BC2AD58F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0" name="Graphic 9" descr="Single gear">
              <a:extLst>
                <a:ext uri="{FF2B5EF4-FFF2-40B4-BE49-F238E27FC236}">
                  <a16:creationId xmlns:a16="http://schemas.microsoft.com/office/drawing/2014/main" id="{25EF2775-3EFB-4A64-8FAF-4D8B56AE073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A34C11DA-4074-454D-800C-0FC5FBF1CD1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5" name="Picture 4" descr="HD-ShadowShor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3/18/2021</a:t>
            </a:fld>
            <a:endParaRPr 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5406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38446" y="2336873"/>
            <a:ext cx="5608336" cy="3599313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3790078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3/18/2021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207027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F6BBB30-80DB-4A1B-9DD3-A090C4EF2F33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4FC3313D-A401-4847-ABED-CDF1803D06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62BA598A-71EC-4BD4-8924-8F16E990AF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2086399E-589B-48EE-B396-961A783106E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F2A039E4-F69C-4905-B047-6891B77F8CA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-3554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32922" y="2336872"/>
            <a:ext cx="2620817" cy="359931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303581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3/18/2021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432921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40074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5E59F855-D2A7-4662-804E-17B59CD1A41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213022" y="2327474"/>
            <a:ext cx="6833757" cy="36087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2757395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4711616"/>
            <a:ext cx="9613859" cy="1090482"/>
          </a:xfrm>
        </p:spPr>
        <p:txBody>
          <a:bodyPr anchor="ctr" anchorCtr="0">
            <a:normAutofit/>
          </a:bodyPr>
          <a:lstStyle>
            <a:lvl1pPr>
              <a:defRPr sz="24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3/18/2021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309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3" name="SmartArt Placeholder 12">
            <a:extLst>
              <a:ext uri="{FF2B5EF4-FFF2-40B4-BE49-F238E27FC236}">
                <a16:creationId xmlns:a16="http://schemas.microsoft.com/office/drawing/2014/main" id="{DBD7FBFD-679C-4A5B-A176-220004B60453}"/>
              </a:ext>
            </a:extLst>
          </p:cNvPr>
          <p:cNvSpPr>
            <a:spLocks noGrp="1"/>
          </p:cNvSpPr>
          <p:nvPr>
            <p:ph type="dgm" sz="quarter" idx="13"/>
          </p:nvPr>
        </p:nvSpPr>
        <p:spPr>
          <a:xfrm>
            <a:off x="680321" y="386862"/>
            <a:ext cx="9614617" cy="3867638"/>
          </a:xfrm>
        </p:spPr>
        <p:txBody>
          <a:bodyPr/>
          <a:lstStyle/>
          <a:p>
            <a:r>
              <a:rPr lang="en-US" noProof="0"/>
              <a:t>Click icon to add SmartArt graphic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259966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22B243BA-55F2-42F1-B294-0EB708FCD888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46408269-63CF-4017-AC0D-C35B044D307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7A3695B4-ADE3-45A9-8119-67D5F83A8C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6B8F0030-0551-4558-8533-64D2E4838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59607E3E-29E0-44E4-899A-0955FA4D367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AD4251FC-462A-4B83-9F84-2358E52E31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609597"/>
            <a:ext cx="9613858" cy="359275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3/18/2021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1161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51400676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7FCAB52-C8F0-4659-9B95-C792632631CE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5E98770F-9E46-4F69-9A76-F671813AF57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F08BF8CF-C3C2-4767-B88B-DE07E6A628E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E63AFEB7-4AAE-448E-8B0B-C2F2287771A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E279C731-1AAF-453A-94B0-6CC29203950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1" name="Picture 10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5928628"/>
            <a:ext cx="10437812" cy="321164"/>
          </a:xfrm>
          <a:prstGeom prst="rect">
            <a:avLst/>
          </a:prstGeom>
        </p:spPr>
      </p:pic>
      <p:pic>
        <p:nvPicPr>
          <p:cNvPr id="13" name="Picture 12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5929622"/>
            <a:ext cx="1602997" cy="14427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ltGray">
          <a:xfrm>
            <a:off x="0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0585827" y="4567988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7856" y="609598"/>
            <a:ext cx="8718877" cy="3036061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402288" y="3653379"/>
            <a:ext cx="815657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0322" y="4711615"/>
            <a:ext cx="9613859" cy="1090789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3/18/2021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29455" y="470992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6" name="TextBox 15"/>
          <p:cNvSpPr txBox="1"/>
          <p:nvPr/>
        </p:nvSpPr>
        <p:spPr>
          <a:xfrm>
            <a:off x="583572" y="74811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7200" noProof="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9662809" y="30335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7200" noProof="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313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CB2BD5A-C0EC-4AC1-BBF1-851D8321B964}"/>
              </a:ext>
            </a:extLst>
          </p:cNvPr>
          <p:cNvGrpSpPr/>
          <p:nvPr userDrawn="1"/>
        </p:nvGrpSpPr>
        <p:grpSpPr>
          <a:xfrm rot="5400000">
            <a:off x="188826" y="1282475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538A56DB-6938-460F-9BB3-A0A34C234B3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E2A1D679-9D00-4DC7-82EC-B6C33270E7F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8DFB6E86-77FA-4731-B7FA-5A63254A3E6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982D40F0-DDB8-45E0-B9D1-5964842C730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D744A42C-4948-489C-8EB2-12C65C47E9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9" name="Picture 8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189" y="5928628"/>
            <a:ext cx="10437812" cy="321164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 bwMode="ltGray">
          <a:xfrm>
            <a:off x="1754188" y="4567988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/>
          <p:cNvSpPr/>
          <p:nvPr/>
        </p:nvSpPr>
        <p:spPr>
          <a:xfrm>
            <a:off x="-4931" y="4556102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7332" y="4711615"/>
            <a:ext cx="9613862" cy="5885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177333" y="5300149"/>
            <a:ext cx="9613862" cy="50225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47994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3/18/2021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77334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38697" y="4698039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689363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BFC60FB4-27C2-4896-9B64-2DFE33815CE2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24" name="Graphic 23" descr="Single gear">
              <a:extLst>
                <a:ext uri="{FF2B5EF4-FFF2-40B4-BE49-F238E27FC236}">
                  <a16:creationId xmlns:a16="http://schemas.microsoft.com/office/drawing/2014/main" id="{EE89D477-BED5-4149-965A-0C122D97A01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25" name="Graphic 24" descr="Single gear">
              <a:extLst>
                <a:ext uri="{FF2B5EF4-FFF2-40B4-BE49-F238E27FC236}">
                  <a16:creationId xmlns:a16="http://schemas.microsoft.com/office/drawing/2014/main" id="{5CCE09A4-D09F-43A2-8459-2E9D3E96029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26" name="Graphic 25" descr="Single gear">
              <a:extLst>
                <a:ext uri="{FF2B5EF4-FFF2-40B4-BE49-F238E27FC236}">
                  <a16:creationId xmlns:a16="http://schemas.microsoft.com/office/drawing/2014/main" id="{9A46A1B3-2A0B-4FFE-AE15-A11187E434D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27" name="Graphic 26" descr="Single gear">
              <a:extLst>
                <a:ext uri="{FF2B5EF4-FFF2-40B4-BE49-F238E27FC236}">
                  <a16:creationId xmlns:a16="http://schemas.microsoft.com/office/drawing/2014/main" id="{D4F4A02A-94BC-4984-A372-3B77FC854C2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669222" y="753228"/>
            <a:ext cx="9624960" cy="108093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60946" y="2336873"/>
            <a:ext cx="3070034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0322" y="3022673"/>
            <a:ext cx="3049702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56025" y="233687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945470" y="3022673"/>
            <a:ext cx="3063240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24156" y="2336873"/>
            <a:ext cx="30700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224156" y="3022673"/>
            <a:ext cx="3070025" cy="291351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3/18/2021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5283771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D1F89FDF-9788-47AD-B230-0314E7C8D087}"/>
              </a:ext>
            </a:extLst>
          </p:cNvPr>
          <p:cNvGrpSpPr/>
          <p:nvPr userDrawn="1"/>
        </p:nvGrpSpPr>
        <p:grpSpPr>
          <a:xfrm rot="10800000">
            <a:off x="99308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9CD6B783-A97E-437E-B4E2-F7D761F0A2EB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20" name="Graphic 19" descr="Single gear">
              <a:extLst>
                <a:ext uri="{FF2B5EF4-FFF2-40B4-BE49-F238E27FC236}">
                  <a16:creationId xmlns:a16="http://schemas.microsoft.com/office/drawing/2014/main" id="{4699BB72-0480-4165-8D15-316CEED8CEB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21" name="Graphic 20" descr="Single gear">
              <a:extLst>
                <a:ext uri="{FF2B5EF4-FFF2-40B4-BE49-F238E27FC236}">
                  <a16:creationId xmlns:a16="http://schemas.microsoft.com/office/drawing/2014/main" id="{685C07D9-1911-4085-8555-C992A61B10C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22" name="Graphic 21" descr="Single gear">
              <a:extLst>
                <a:ext uri="{FF2B5EF4-FFF2-40B4-BE49-F238E27FC236}">
                  <a16:creationId xmlns:a16="http://schemas.microsoft.com/office/drawing/2014/main" id="{D621B3C3-2371-4ED0-BC1D-87AABF852BD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23" name="Graphic 22" descr="Single gear">
              <a:extLst>
                <a:ext uri="{FF2B5EF4-FFF2-40B4-BE49-F238E27FC236}">
                  <a16:creationId xmlns:a16="http://schemas.microsoft.com/office/drawing/2014/main" id="{D7D15287-50FE-4441-BA06-D454D73F7EF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3" name="Picture 12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6" y="1970240"/>
            <a:ext cx="10437812" cy="321164"/>
          </a:xfrm>
          <a:prstGeom prst="rect">
            <a:avLst/>
          </a:prstGeom>
        </p:spPr>
      </p:pic>
      <p:pic>
        <p:nvPicPr>
          <p:cNvPr id="14" name="Picture 13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7" name="Rectangle 16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98925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3/18/2021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211859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40493" y="748304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2664D24B-EA78-4E18-9226-569365267E5E}"/>
              </a:ext>
            </a:extLst>
          </p:cNvPr>
          <p:cNvCxnSpPr/>
          <p:nvPr userDrawn="1"/>
        </p:nvCxnSpPr>
        <p:spPr>
          <a:xfrm>
            <a:off x="85711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itle 1">
            <a:extLst>
              <a:ext uri="{FF2B5EF4-FFF2-40B4-BE49-F238E27FC236}">
                <a16:creationId xmlns:a16="http://schemas.microsoft.com/office/drawing/2014/main" id="{5BE17E03-04A7-46ED-8623-88DFFD7E30B0}"/>
              </a:ext>
            </a:extLst>
          </p:cNvPr>
          <p:cNvSpPr txBox="1">
            <a:spLocks/>
          </p:cNvSpPr>
          <p:nvPr userDrawn="1"/>
        </p:nvSpPr>
        <p:spPr>
          <a:xfrm>
            <a:off x="2106131" y="790252"/>
            <a:ext cx="3060802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n-US" sz="2400" noProof="0" dirty="0"/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3840076-AFCB-4C84-8E23-85DAD3CBEF3E}"/>
              </a:ext>
            </a:extLst>
          </p:cNvPr>
          <p:cNvCxnSpPr/>
          <p:nvPr userDrawn="1"/>
        </p:nvCxnSpPr>
        <p:spPr>
          <a:xfrm>
            <a:off x="5294539" y="969699"/>
            <a:ext cx="0" cy="64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itle 50">
            <a:extLst>
              <a:ext uri="{FF2B5EF4-FFF2-40B4-BE49-F238E27FC236}">
                <a16:creationId xmlns:a16="http://schemas.microsoft.com/office/drawing/2014/main" id="{BBA20603-8433-4B38-976F-F18CF78D6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6132" y="735087"/>
            <a:ext cx="3060802" cy="1080938"/>
          </a:xfrm>
        </p:spPr>
        <p:txBody>
          <a:bodyPr anchor="ctr" anchorCtr="0"/>
          <a:lstStyle>
            <a:lvl1pPr algn="ctr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EF340F6C-3335-49B0-AE89-7103CA6A7F5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84611" y="735013"/>
            <a:ext cx="3060700" cy="1081087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>
              <a:defRPr sz="3600">
                <a:latin typeface="+mj-lt"/>
              </a:defRPr>
            </a:lvl2pPr>
            <a:lvl3pPr>
              <a:defRPr sz="3600">
                <a:latin typeface="+mj-lt"/>
              </a:defRPr>
            </a:lvl3pPr>
            <a:lvl4pPr>
              <a:defRPr sz="3600">
                <a:latin typeface="+mj-lt"/>
              </a:defRPr>
            </a:lvl4pPr>
            <a:lvl5pPr>
              <a:defRPr sz="3600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1F0AD31D-2FFB-40A9-96C2-F4EE3869BC54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662988" y="746125"/>
            <a:ext cx="3070225" cy="105886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600">
                <a:latin typeface="+mj-lt"/>
              </a:defRPr>
            </a:lvl1pPr>
            <a:lvl2pPr algn="ctr">
              <a:defRPr sz="3600">
                <a:latin typeface="+mj-lt"/>
              </a:defRPr>
            </a:lvl2pPr>
            <a:lvl3pPr algn="ctr">
              <a:defRPr sz="3600">
                <a:latin typeface="+mj-lt"/>
              </a:defRPr>
            </a:lvl3pPr>
            <a:lvl4pPr algn="ctr">
              <a:defRPr sz="3600">
                <a:latin typeface="+mj-lt"/>
              </a:defRPr>
            </a:lvl4pPr>
            <a:lvl5pPr algn="ctr">
              <a:defRPr sz="3600">
                <a:latin typeface="+mj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Content Placeholder 56">
            <a:extLst>
              <a:ext uri="{FF2B5EF4-FFF2-40B4-BE49-F238E27FC236}">
                <a16:creationId xmlns:a16="http://schemas.microsoft.com/office/drawing/2014/main" id="{52B689E9-5B4C-4CC0-AAA4-847EB66C3302}"/>
              </a:ext>
            </a:extLst>
          </p:cNvPr>
          <p:cNvSpPr>
            <a:spLocks noGrp="1"/>
          </p:cNvSpPr>
          <p:nvPr>
            <p:ph sz="quarter" idx="20"/>
          </p:nvPr>
        </p:nvSpPr>
        <p:spPr>
          <a:xfrm>
            <a:off x="2106131" y="2116138"/>
            <a:ext cx="3060802" cy="37131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8" name="Content Placeholder 56">
            <a:extLst>
              <a:ext uri="{FF2B5EF4-FFF2-40B4-BE49-F238E27FC236}">
                <a16:creationId xmlns:a16="http://schemas.microsoft.com/office/drawing/2014/main" id="{1D5202CC-08D0-4157-9CB3-AA1EF4A2C855}"/>
              </a:ext>
            </a:extLst>
          </p:cNvPr>
          <p:cNvSpPr>
            <a:spLocks noGrp="1"/>
          </p:cNvSpPr>
          <p:nvPr>
            <p:ph sz="quarter" idx="21"/>
          </p:nvPr>
        </p:nvSpPr>
        <p:spPr>
          <a:xfrm>
            <a:off x="5384611" y="2103211"/>
            <a:ext cx="3060802" cy="37131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9" name="Content Placeholder 56">
            <a:extLst>
              <a:ext uri="{FF2B5EF4-FFF2-40B4-BE49-F238E27FC236}">
                <a16:creationId xmlns:a16="http://schemas.microsoft.com/office/drawing/2014/main" id="{7BE8E782-50B7-4C4E-BEA5-DDA27E0F6817}"/>
              </a:ext>
            </a:extLst>
          </p:cNvPr>
          <p:cNvSpPr>
            <a:spLocks noGrp="1"/>
          </p:cNvSpPr>
          <p:nvPr>
            <p:ph sz="quarter" idx="22"/>
          </p:nvPr>
        </p:nvSpPr>
        <p:spPr>
          <a:xfrm>
            <a:off x="8659892" y="2097613"/>
            <a:ext cx="3060802" cy="3713162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2530143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bg bwMode="blackWhite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2C074DF2-6D4F-4B58-A82E-6322DB69A6CC}"/>
              </a:ext>
            </a:extLst>
          </p:cNvPr>
          <p:cNvGrpSpPr/>
          <p:nvPr userDrawn="1"/>
        </p:nvGrpSpPr>
        <p:grpSpPr bwMode="ltGray">
          <a:xfrm>
            <a:off x="7232499" y="-159283"/>
            <a:ext cx="4959501" cy="5242297"/>
            <a:chOff x="7232499" y="-159283"/>
            <a:chExt cx="4959501" cy="5242297"/>
          </a:xfrm>
          <a:solidFill>
            <a:srgbClr val="76280B">
              <a:alpha val="60000"/>
            </a:srgbClr>
          </a:solidFill>
        </p:grpSpPr>
        <p:pic>
          <p:nvPicPr>
            <p:cNvPr id="29" name="Graphic 28" descr="Single gear">
              <a:extLst>
                <a:ext uri="{FF2B5EF4-FFF2-40B4-BE49-F238E27FC236}">
                  <a16:creationId xmlns:a16="http://schemas.microsoft.com/office/drawing/2014/main" id="{B9A8CB2C-0A50-43EC-A2C7-F536FF84DE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31" name="Graphic 30" descr="Single gear">
              <a:extLst>
                <a:ext uri="{FF2B5EF4-FFF2-40B4-BE49-F238E27FC236}">
                  <a16:creationId xmlns:a16="http://schemas.microsoft.com/office/drawing/2014/main" id="{71F3D36D-2C1A-4D06-A27F-6A64AA11889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32" name="Graphic 31" descr="Single gear">
              <a:extLst>
                <a:ext uri="{FF2B5EF4-FFF2-40B4-BE49-F238E27FC236}">
                  <a16:creationId xmlns:a16="http://schemas.microsoft.com/office/drawing/2014/main" id="{61F0F601-D5AC-45C0-92B6-2376085B0D5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203014"/>
              <a:ext cx="2880000" cy="2880000"/>
            </a:xfrm>
            <a:prstGeom prst="rect">
              <a:avLst/>
            </a:prstGeom>
          </p:spPr>
        </p:pic>
        <p:pic>
          <p:nvPicPr>
            <p:cNvPr id="33" name="Graphic 32" descr="Single gear">
              <a:extLst>
                <a:ext uri="{FF2B5EF4-FFF2-40B4-BE49-F238E27FC236}">
                  <a16:creationId xmlns:a16="http://schemas.microsoft.com/office/drawing/2014/main" id="{DE792A6A-B423-4979-BD59-4CD4A74069B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680322" y="753228"/>
            <a:ext cx="9613860" cy="108093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0318" y="4297503"/>
            <a:ext cx="30497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0318" y="2336873"/>
            <a:ext cx="30497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0318" y="4873765"/>
            <a:ext cx="3049705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945471" y="4297503"/>
            <a:ext cx="306324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945470" y="2336873"/>
            <a:ext cx="3063240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944117" y="4873764"/>
            <a:ext cx="3067297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230678" y="4297503"/>
            <a:ext cx="306350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230677" y="2336873"/>
            <a:ext cx="3063505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230553" y="4873762"/>
            <a:ext cx="3067563" cy="106242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3/18/2021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255676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Multip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E106B9E-EBA8-4369-8705-FDBBA60DC72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60549" y="2101850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180D0165-A38B-4CE8-AE4D-186DBC04F8D4}"/>
              </a:ext>
            </a:extLst>
          </p:cNvPr>
          <p:cNvGrpSpPr/>
          <p:nvPr userDrawn="1"/>
        </p:nvGrpSpPr>
        <p:grpSpPr bwMode="ltGray">
          <a:xfrm rot="5400000">
            <a:off x="7251814" y="1766245"/>
            <a:ext cx="4959501" cy="5224009"/>
            <a:chOff x="7232499" y="-159283"/>
            <a:chExt cx="4959501" cy="5224009"/>
          </a:xfrm>
          <a:solidFill>
            <a:srgbClr val="76280B">
              <a:alpha val="60000"/>
            </a:srgbClr>
          </a:solidFill>
        </p:grpSpPr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90C052C9-F1E0-4264-8CAC-31B0B8F76D67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892FFF3D-7B2E-44EB-83BA-5453FEC489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CC5A9AF4-A787-49A3-83CF-889F9AEE0D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184726"/>
              <a:ext cx="2880000" cy="2880000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B5D192A5-6FE9-49BC-9104-102935BA03A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15" name="Picture 14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6" name="Picture 15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7" name="Rectangle 16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8" name="Rectangle 17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3/18/2021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F099E8F9-E092-4E4C-AB87-FB2B4EC4D0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860549" y="3044624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5" name="Text Placeholder 7">
            <a:extLst>
              <a:ext uri="{FF2B5EF4-FFF2-40B4-BE49-F238E27FC236}">
                <a16:creationId xmlns:a16="http://schemas.microsoft.com/office/drawing/2014/main" id="{782CF4FC-13E5-4A63-BCF2-3AF43B5F15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60549" y="3987398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6" name="Text Placeholder 7">
            <a:extLst>
              <a:ext uri="{FF2B5EF4-FFF2-40B4-BE49-F238E27FC236}">
                <a16:creationId xmlns:a16="http://schemas.microsoft.com/office/drawing/2014/main" id="{8523C4DE-E0C6-4EE1-9145-DA781917466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60549" y="4930171"/>
            <a:ext cx="4433401" cy="823913"/>
          </a:xfrm>
        </p:spPr>
        <p:txBody>
          <a:bodyPr anchor="ctr" anchorCtr="0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52639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E363D07-B7E9-4C17-BF5B-ADACCCAD7C6C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BF7F7D52-1EF2-49FA-AE87-7BE7232893F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ACC0D449-4064-40FD-A10D-BE7844EB877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1FE621D1-1FD9-49E2-99C8-0CB37634CD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0EA6856C-35D0-465E-B0CB-B889D4DA0B2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A493FB47-F1DA-40B8-A1F4-115CD1F7084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7" name="Picture 6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86907"/>
            <a:ext cx="10437812" cy="321164"/>
          </a:xfrm>
          <a:prstGeom prst="rect">
            <a:avLst/>
          </a:prstGeom>
        </p:spPr>
      </p:pic>
      <p:pic>
        <p:nvPicPr>
          <p:cNvPr id="8" name="Picture 7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4" y="4087901"/>
            <a:ext cx="1602997" cy="14427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 bwMode="ltGray">
          <a:xfrm>
            <a:off x="-2" y="2726267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10585825" y="2726267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22" y="2869895"/>
            <a:ext cx="9613860" cy="1090788"/>
          </a:xfrm>
        </p:spPr>
        <p:txBody>
          <a:bodyPr anchor="ctr">
            <a:normAutofit/>
          </a:bodyPr>
          <a:lstStyle>
            <a:lvl1pPr algn="r">
              <a:defRPr sz="36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2" y="4232171"/>
            <a:ext cx="9613860" cy="1704017"/>
          </a:xfrm>
        </p:spPr>
        <p:txBody>
          <a:bodyPr>
            <a:normAutofit/>
          </a:bodyPr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3/18/2021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29455" y="2869895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50330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CBF5BF6C-5F7D-464E-B42E-D194CF355A7E}"/>
              </a:ext>
            </a:extLst>
          </p:cNvPr>
          <p:cNvGrpSpPr/>
          <p:nvPr userDrawn="1"/>
        </p:nvGrpSpPr>
        <p:grpSpPr bwMode="ltGray">
          <a:xfrm rot="5400000">
            <a:off x="7096454" y="1615369"/>
            <a:ext cx="4959501" cy="5525761"/>
            <a:chOff x="7232499" y="-159283"/>
            <a:chExt cx="4959501" cy="5525761"/>
          </a:xfrm>
          <a:solidFill>
            <a:srgbClr val="76280B">
              <a:alpha val="60000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8F045C13-A0AE-4F21-8EE7-47DCE4B458F8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t="18078" r="23442"/>
            <a:stretch/>
          </p:blipFill>
          <p:spPr bwMode="ltGray">
            <a:xfrm>
              <a:off x="8994950" y="0"/>
              <a:ext cx="3197050" cy="3421066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D5197B13-7446-4E28-A62C-4543D7BD632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7232499" y="66787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4B5B975A-536D-4192-B3DE-875F5E141AA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746667" y="2486478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5BB09BB4-511A-4714-92A7-D9CA09D1FD7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 bwMode="ltGray">
            <a:xfrm>
              <a:off x="8501643" y="-159283"/>
              <a:ext cx="1620000" cy="1620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9" name="Picture 8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0320" y="2336873"/>
            <a:ext cx="4698358" cy="35993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4123" y="2336873"/>
            <a:ext cx="4700058" cy="35993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3/18/2021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627201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137645" y="2336873"/>
            <a:ext cx="4698358" cy="35993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051448" y="2336873"/>
            <a:ext cx="4700058" cy="3599316"/>
          </a:xfrm>
        </p:spPr>
        <p:txBody>
          <a:bodyPr anchor="ctr" anchorCtr="0"/>
          <a:lstStyle>
            <a:lvl1pPr algn="ctr">
              <a:defRPr/>
            </a:lvl1pPr>
            <a:lvl2pPr algn="ctr">
              <a:defRPr/>
            </a:lvl2pPr>
            <a:lvl3pPr algn="ctr">
              <a:defRPr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3/18/2021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2069774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F90C5C8C-B074-498F-921D-CC0B5DF8FBD3}"/>
              </a:ext>
            </a:extLst>
          </p:cNvPr>
          <p:cNvGrpSpPr/>
          <p:nvPr userDrawn="1"/>
        </p:nvGrpSpPr>
        <p:grpSpPr>
          <a:xfrm rot="10800000">
            <a:off x="108452" y="75467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C270183A-92E0-49A5-B6BC-F1934676372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6E086889-5472-4B65-A156-D0B8F369C34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4BCBF44F-62C7-4F40-99DF-85C459F43E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8" name="Graphic 17" descr="Single gear">
              <a:extLst>
                <a:ext uri="{FF2B5EF4-FFF2-40B4-BE49-F238E27FC236}">
                  <a16:creationId xmlns:a16="http://schemas.microsoft.com/office/drawing/2014/main" id="{ABF64D53-5ED0-4A1D-A7EA-94CDB0D37EC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9" name="Graphic 18" descr="Single gear">
              <a:extLst>
                <a:ext uri="{FF2B5EF4-FFF2-40B4-BE49-F238E27FC236}">
                  <a16:creationId xmlns:a16="http://schemas.microsoft.com/office/drawing/2014/main" id="{2565C769-10BF-4E7B-B099-B4FD458436E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10" name="Picture 9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11" name="Picture 10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0319" y="753229"/>
            <a:ext cx="9613863" cy="1080937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0" y="2336873"/>
            <a:ext cx="4698358" cy="69313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0322" y="3030008"/>
            <a:ext cx="4698355" cy="290617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594123" y="2336873"/>
            <a:ext cx="4700059" cy="69207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594123" y="3030008"/>
            <a:ext cx="4700059" cy="290617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3/18/2021</a:t>
            </a:fld>
            <a:endParaRPr 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27138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11281ABC-1821-4B63-88B5-74D2B13A11AF}"/>
              </a:ext>
            </a:extLst>
          </p:cNvPr>
          <p:cNvGrpSpPr/>
          <p:nvPr userDrawn="1"/>
        </p:nvGrpSpPr>
        <p:grpSpPr>
          <a:xfrm rot="5400000">
            <a:off x="175132" y="1273331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0BD16937-7ADD-43BC-AFAD-ABA8E1E4D044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A93E95CB-8B7F-4CE0-BD90-8078D78E5BE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308EA72E-9FD8-4137-AF70-2F45B4623A1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6" name="Graphic 15" descr="Single gear">
              <a:extLst>
                <a:ext uri="{FF2B5EF4-FFF2-40B4-BE49-F238E27FC236}">
                  <a16:creationId xmlns:a16="http://schemas.microsoft.com/office/drawing/2014/main" id="{7E5F03E5-E60E-40E5-996F-CE212FF6425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7" name="Graphic 16" descr="Single gear">
              <a:extLst>
                <a:ext uri="{FF2B5EF4-FFF2-40B4-BE49-F238E27FC236}">
                  <a16:creationId xmlns:a16="http://schemas.microsoft.com/office/drawing/2014/main" id="{7EB0518D-8C62-493A-B053-F7B2F41290B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8" name="Picture 7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1" y="1970240"/>
            <a:ext cx="10437812" cy="3211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 bwMode="ltGray">
          <a:xfrm>
            <a:off x="175260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13077" y="609600"/>
            <a:ext cx="1602997" cy="1368198"/>
          </a:xfrm>
          <a:prstGeom prst="rect">
            <a:avLst/>
          </a:prstGeom>
          <a:solidFill>
            <a:srgbClr val="942D0B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7646" y="753228"/>
            <a:ext cx="9613861" cy="1080938"/>
          </a:xfrm>
        </p:spPr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9008306" y="5936187"/>
            <a:ext cx="2743200" cy="365125"/>
          </a:xfrm>
        </p:spPr>
        <p:txBody>
          <a:bodyPr/>
          <a:lstStyle/>
          <a:p>
            <a:fld id="{616D6166-2B42-4F11-BAA6-8ABAE1BE810C}" type="datetimeFigureOut">
              <a:rPr lang="en-US" noProof="0" smtClean="0"/>
              <a:t>3/18/2021</a:t>
            </a:fld>
            <a:endParaRPr 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37646" y="5936188"/>
            <a:ext cx="6870660" cy="365125"/>
          </a:xfrm>
        </p:spPr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56705" y="753227"/>
            <a:ext cx="1154151" cy="1090789"/>
          </a:xfrm>
        </p:spPr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FD7CD5CF-F924-43C6-9C02-06FBC84A67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7644" y="2161725"/>
            <a:ext cx="9613861" cy="3702647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31849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3/18/2021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993445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1CA97C9F-27FA-4BCE-84C2-EA9C0347E974}"/>
              </a:ext>
            </a:extLst>
          </p:cNvPr>
          <p:cNvGrpSpPr/>
          <p:nvPr userDrawn="1"/>
        </p:nvGrpSpPr>
        <p:grpSpPr>
          <a:xfrm rot="5400000">
            <a:off x="227324" y="1282732"/>
            <a:ext cx="5378800" cy="5588856"/>
            <a:chOff x="-424090" y="303112"/>
            <a:chExt cx="5378800" cy="5588856"/>
          </a:xfrm>
          <a:solidFill>
            <a:srgbClr val="F6BF73">
              <a:alpha val="30196"/>
            </a:srgbClr>
          </a:solidFill>
        </p:grpSpPr>
        <p:pic>
          <p:nvPicPr>
            <p:cNvPr id="11" name="Graphic 10" descr="Single gear">
              <a:extLst>
                <a:ext uri="{FF2B5EF4-FFF2-40B4-BE49-F238E27FC236}">
                  <a16:creationId xmlns:a16="http://schemas.microsoft.com/office/drawing/2014/main" id="{6EEB6AF8-1385-4805-8E97-CDE431030B09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13195" t="12276" r="8371" b="1368"/>
            <a:stretch/>
          </p:blipFill>
          <p:spPr>
            <a:xfrm rot="5400000">
              <a:off x="1442081" y="2451153"/>
              <a:ext cx="3275424" cy="3606205"/>
            </a:xfrm>
            <a:prstGeom prst="rect">
              <a:avLst/>
            </a:prstGeom>
          </p:spPr>
        </p:pic>
        <p:pic>
          <p:nvPicPr>
            <p:cNvPr id="12" name="Graphic 11" descr="Single gear">
              <a:extLst>
                <a:ext uri="{FF2B5EF4-FFF2-40B4-BE49-F238E27FC236}">
                  <a16:creationId xmlns:a16="http://schemas.microsoft.com/office/drawing/2014/main" id="{1F08FE59-AC1A-4BF7-B9D5-7672C8C7D39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1092764" y="303112"/>
              <a:ext cx="2880000" cy="2880000"/>
            </a:xfrm>
            <a:prstGeom prst="rect">
              <a:avLst/>
            </a:prstGeom>
          </p:spPr>
        </p:pic>
        <p:pic>
          <p:nvPicPr>
            <p:cNvPr id="13" name="Graphic 12" descr="Single gear">
              <a:extLst>
                <a:ext uri="{FF2B5EF4-FFF2-40B4-BE49-F238E27FC236}">
                  <a16:creationId xmlns:a16="http://schemas.microsoft.com/office/drawing/2014/main" id="{F44470E0-8B01-46E6-90F1-4B52CB3EFFE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24090" y="1817280"/>
              <a:ext cx="2880000" cy="2880000"/>
            </a:xfrm>
            <a:prstGeom prst="rect">
              <a:avLst/>
            </a:prstGeom>
          </p:spPr>
        </p:pic>
        <p:pic>
          <p:nvPicPr>
            <p:cNvPr id="14" name="Graphic 13" descr="Single gear">
              <a:extLst>
                <a:ext uri="{FF2B5EF4-FFF2-40B4-BE49-F238E27FC236}">
                  <a16:creationId xmlns:a16="http://schemas.microsoft.com/office/drawing/2014/main" id="{2FB2E216-0387-4DF4-A432-E877C96A7B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625457" y="4024986"/>
              <a:ext cx="1620000" cy="1620000"/>
            </a:xfrm>
            <a:prstGeom prst="rect">
              <a:avLst/>
            </a:prstGeom>
          </p:spPr>
        </p:pic>
        <p:pic>
          <p:nvPicPr>
            <p:cNvPr id="15" name="Graphic 14" descr="Single gear">
              <a:extLst>
                <a:ext uri="{FF2B5EF4-FFF2-40B4-BE49-F238E27FC236}">
                  <a16:creationId xmlns:a16="http://schemas.microsoft.com/office/drawing/2014/main" id="{53685AA4-853C-46A8-8ADB-FA80FE59BFB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3226710" y="1355170"/>
              <a:ext cx="1728000" cy="1728000"/>
            </a:xfrm>
            <a:prstGeom prst="rect">
              <a:avLst/>
            </a:prstGeom>
          </p:spPr>
        </p:pic>
      </p:grpSp>
      <p:pic>
        <p:nvPicPr>
          <p:cNvPr id="6" name="Picture 5" descr="HD-ShadowLong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970240"/>
            <a:ext cx="10437812" cy="321164"/>
          </a:xfrm>
          <a:prstGeom prst="rect">
            <a:avLst/>
          </a:prstGeom>
        </p:spPr>
      </p:pic>
      <p:pic>
        <p:nvPicPr>
          <p:cNvPr id="7" name="Picture 6" descr="HD-ShadowShor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85826" y="1971234"/>
            <a:ext cx="1602997" cy="14427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 bwMode="ltGray">
          <a:xfrm>
            <a:off x="0" y="609600"/>
            <a:ext cx="10437812" cy="1368198"/>
          </a:xfrm>
          <a:prstGeom prst="rect">
            <a:avLst/>
          </a:pr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0585827" y="609600"/>
            <a:ext cx="1602997" cy="13681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6D6166-2B42-4F11-BAA6-8ABAE1BE810C}" type="datetimeFigureOut">
              <a:rPr lang="en-US" noProof="0" smtClean="0"/>
              <a:t>3/18/2021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Add a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D683A405-3ADE-448E-893F-D3D2E11CCA4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897819" y="2290763"/>
            <a:ext cx="8396362" cy="3100387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620272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ashOverlay-FullResolve.png"/>
          <p:cNvPicPr>
            <a:picLocks noChangeAspect="1"/>
          </p:cNvPicPr>
          <p:nvPr/>
        </p:nvPicPr>
        <p:blipFill>
          <a:blip r:embed="rId21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0321" y="2336873"/>
            <a:ext cx="9613861" cy="359931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0981" y="593618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6D6166-2B42-4F11-BAA6-8ABAE1BE810C}" type="datetimeFigureOut">
              <a:rPr lang="en-US" noProof="0" smtClean="0"/>
              <a:t>3/18/2021</a:t>
            </a:fld>
            <a:endParaRPr 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0321" y="5936188"/>
            <a:ext cx="68706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9455" y="753227"/>
            <a:ext cx="1154151" cy="10907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3FA76C-C565-46B6-8652-D75785E2521F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32264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79" r:id="rId5"/>
    <p:sldLayoutId id="2147483665" r:id="rId6"/>
    <p:sldLayoutId id="2147483680" r:id="rId7"/>
    <p:sldLayoutId id="2147483666" r:id="rId8"/>
    <p:sldLayoutId id="2147483682" r:id="rId9"/>
    <p:sldLayoutId id="2147483667" r:id="rId10"/>
    <p:sldLayoutId id="2147483668" r:id="rId11"/>
    <p:sldLayoutId id="2147483681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8" r:id="rId18"/>
    <p:sldLayoutId id="2147483675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audio" Target="../media/audio1.wav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youtu.be/ozfIQ0KDe_I" TargetMode="Externa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drive.google.com/file/d/1P6ZoLHj66X51JJ-L-mDy5SiZUWP-FsJc/view?usp=sharing" TargetMode="Externa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png"/><Relationship Id="rId4" Type="http://schemas.openxmlformats.org/officeDocument/2006/relationships/image" Target="../media/image10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png"/><Relationship Id="rId4" Type="http://schemas.openxmlformats.org/officeDocument/2006/relationships/image" Target="../media/image12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8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png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bg2">
                <a:shade val="100000"/>
                <a:hueMod val="100000"/>
                <a:satMod val="110000"/>
                <a:lumMod val="130000"/>
              </a:schemeClr>
            </a:gs>
            <a:gs pos="100000">
              <a:schemeClr val="bg2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98BBFB-4314-436C-A688-96F483D693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anchor="ctr" anchorCtr="0"/>
          <a:lstStyle/>
          <a:p>
            <a:r>
              <a:rPr lang="en-US" dirty="0"/>
              <a:t>Disassembly of Bluetooth speaker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A173D3-8B7E-4F91-B862-AC30CB0D27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4186" y="679995"/>
            <a:ext cx="11638626" cy="856975"/>
          </a:xfrm>
        </p:spPr>
        <p:txBody>
          <a:bodyPr>
            <a:normAutofit/>
          </a:bodyPr>
          <a:lstStyle/>
          <a:p>
            <a:r>
              <a:rPr lang="en-IN" sz="44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MED 210-Principles of Industrial Engineering</a:t>
            </a:r>
          </a:p>
          <a:p>
            <a:pPr algn="r"/>
            <a:endParaRPr lang="en-IN" sz="4400" dirty="0">
              <a:solidFill>
                <a:srgbClr val="EBEBE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IN" sz="4400" dirty="0">
              <a:solidFill>
                <a:srgbClr val="EBEBE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IN" sz="4400" dirty="0">
              <a:solidFill>
                <a:srgbClr val="EBEBE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endParaRPr lang="en-IN" sz="4400" dirty="0">
              <a:solidFill>
                <a:srgbClr val="EBEBE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5E0778-F4DE-4BFC-8B7E-A40481CB37C4}"/>
              </a:ext>
            </a:extLst>
          </p:cNvPr>
          <p:cNvSpPr txBox="1"/>
          <p:nvPr/>
        </p:nvSpPr>
        <p:spPr>
          <a:xfrm>
            <a:off x="539271" y="4506123"/>
            <a:ext cx="43966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IN" sz="2800" dirty="0">
              <a:solidFill>
                <a:srgbClr val="EBEBEB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IN" sz="2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Course Instructors:</a:t>
            </a:r>
          </a:p>
          <a:p>
            <a:pPr algn="l"/>
            <a:r>
              <a:rPr lang="en-IN" sz="2800" dirty="0" err="1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Divya</a:t>
            </a:r>
            <a:r>
              <a:rPr lang="en-IN" sz="2800" dirty="0">
                <a:solidFill>
                  <a:srgbClr val="EBEBEB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Shrivastava Ma’am                                                                                Venkata Krishna Rao Sir</a:t>
            </a:r>
            <a:endParaRPr lang="en-I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32" name="Picture 8" descr="TM-Aligner : Transmembrane Alignment tool">
            <a:extLst>
              <a:ext uri="{FF2B5EF4-FFF2-40B4-BE49-F238E27FC236}">
                <a16:creationId xmlns:a16="http://schemas.microsoft.com/office/drawing/2014/main" id="{073EDB3C-5F22-4AAB-8BF4-C052DF42CD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1" y="6093465"/>
            <a:ext cx="2651341" cy="4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53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sndAc>
          <p:stSnd>
            <p:snd r:embed="rId2" name="bomb.wav"/>
          </p:stSnd>
        </p:sndAc>
      </p:transition>
    </mc:Choice>
    <mc:Fallback xmlns="">
      <p:transition spd="slow">
        <p:sndAc>
          <p:stSnd>
            <p:snd r:embed="rId4" name="bomb.wav"/>
          </p:stSnd>
        </p:sndAc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19383D-8630-4003-98E4-58CABCA66CE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482" b="1482"/>
          <a:stretch/>
        </p:blipFill>
        <p:spPr>
          <a:xfrm>
            <a:off x="652675" y="1957497"/>
            <a:ext cx="9354192" cy="39268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9F65E83-F8B7-4A45-BF1F-3AA27A380565}"/>
              </a:ext>
            </a:extLst>
          </p:cNvPr>
          <p:cNvSpPr txBox="1"/>
          <p:nvPr/>
        </p:nvSpPr>
        <p:spPr>
          <a:xfrm>
            <a:off x="10741982" y="4211033"/>
            <a:ext cx="16423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Axis of Insertion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7AE4B4A-339F-4F71-9C4B-9C3DBCC531BF}"/>
              </a:ext>
            </a:extLst>
          </p:cNvPr>
          <p:cNvSpPr txBox="1"/>
          <p:nvPr/>
        </p:nvSpPr>
        <p:spPr>
          <a:xfrm>
            <a:off x="639192" y="305575"/>
            <a:ext cx="992135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Century Gothic" panose="020B0502020202020204" pitchFamily="34" charset="0"/>
              </a:rPr>
              <a:t>EXPLODED VIEW OF BLUETOOTH TROLLEY SPEAKER</a:t>
            </a:r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88A87113-EB04-4AC1-866B-9B2E32C1C3BE}"/>
              </a:ext>
            </a:extLst>
          </p:cNvPr>
          <p:cNvCxnSpPr>
            <a:cxnSpLocks/>
          </p:cNvCxnSpPr>
          <p:nvPr/>
        </p:nvCxnSpPr>
        <p:spPr>
          <a:xfrm flipH="1">
            <a:off x="2370338" y="4462618"/>
            <a:ext cx="1029810" cy="139664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82BB781B-BF99-4128-B411-8D790693E0D5}"/>
              </a:ext>
            </a:extLst>
          </p:cNvPr>
          <p:cNvCxnSpPr>
            <a:cxnSpLocks/>
          </p:cNvCxnSpPr>
          <p:nvPr/>
        </p:nvCxnSpPr>
        <p:spPr>
          <a:xfrm flipH="1" flipV="1">
            <a:off x="976544" y="1784412"/>
            <a:ext cx="1003176" cy="145593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C47EA27F-B225-4258-BC15-5C791038BF19}"/>
              </a:ext>
            </a:extLst>
          </p:cNvPr>
          <p:cNvCxnSpPr>
            <a:cxnSpLocks/>
          </p:cNvCxnSpPr>
          <p:nvPr/>
        </p:nvCxnSpPr>
        <p:spPr>
          <a:xfrm flipV="1">
            <a:off x="3879542" y="1784412"/>
            <a:ext cx="0" cy="250287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43463DA1-1EE8-46DA-838F-9FA3D722E627}"/>
              </a:ext>
            </a:extLst>
          </p:cNvPr>
          <p:cNvCxnSpPr>
            <a:cxnSpLocks/>
          </p:cNvCxnSpPr>
          <p:nvPr/>
        </p:nvCxnSpPr>
        <p:spPr>
          <a:xfrm>
            <a:off x="4332303" y="4580878"/>
            <a:ext cx="0" cy="123034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F6592F1E-899B-434D-A130-28C81F5519A5}"/>
              </a:ext>
            </a:extLst>
          </p:cNvPr>
          <p:cNvCxnSpPr>
            <a:cxnSpLocks/>
          </p:cNvCxnSpPr>
          <p:nvPr/>
        </p:nvCxnSpPr>
        <p:spPr>
          <a:xfrm flipV="1">
            <a:off x="5786297" y="1784412"/>
            <a:ext cx="0" cy="25467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7D363C2E-4255-4B2C-B56E-3D0B093381F4}"/>
              </a:ext>
            </a:extLst>
          </p:cNvPr>
          <p:cNvCxnSpPr>
            <a:cxnSpLocks/>
          </p:cNvCxnSpPr>
          <p:nvPr/>
        </p:nvCxnSpPr>
        <p:spPr>
          <a:xfrm flipH="1">
            <a:off x="6533967" y="4580878"/>
            <a:ext cx="62144" cy="11720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251B8B72-1893-4E31-99EF-E036635FCBB8}"/>
              </a:ext>
            </a:extLst>
          </p:cNvPr>
          <p:cNvCxnSpPr>
            <a:cxnSpLocks/>
          </p:cNvCxnSpPr>
          <p:nvPr/>
        </p:nvCxnSpPr>
        <p:spPr>
          <a:xfrm flipV="1">
            <a:off x="7031115" y="1784412"/>
            <a:ext cx="1134399" cy="2766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A7C2482-E241-4745-A749-0CBB240496C0}"/>
              </a:ext>
            </a:extLst>
          </p:cNvPr>
          <p:cNvCxnSpPr>
            <a:cxnSpLocks/>
          </p:cNvCxnSpPr>
          <p:nvPr/>
        </p:nvCxnSpPr>
        <p:spPr>
          <a:xfrm>
            <a:off x="7686119" y="4462618"/>
            <a:ext cx="694401" cy="134860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8A3B800E-5483-4431-A47D-C9421F909C5D}"/>
              </a:ext>
            </a:extLst>
          </p:cNvPr>
          <p:cNvCxnSpPr>
            <a:cxnSpLocks/>
          </p:cNvCxnSpPr>
          <p:nvPr/>
        </p:nvCxnSpPr>
        <p:spPr>
          <a:xfrm flipV="1">
            <a:off x="8025414" y="1784411"/>
            <a:ext cx="1538333" cy="25467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238ACBE9-9F29-44E7-94BF-C2FD3FD36ED7}"/>
              </a:ext>
            </a:extLst>
          </p:cNvPr>
          <p:cNvCxnSpPr>
            <a:cxnSpLocks/>
          </p:cNvCxnSpPr>
          <p:nvPr/>
        </p:nvCxnSpPr>
        <p:spPr>
          <a:xfrm>
            <a:off x="8451542" y="4417243"/>
            <a:ext cx="1441858" cy="12981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B32B9A4A-7C52-4536-8A59-5999491CEE5A}"/>
              </a:ext>
            </a:extLst>
          </p:cNvPr>
          <p:cNvCxnSpPr>
            <a:cxnSpLocks/>
          </p:cNvCxnSpPr>
          <p:nvPr/>
        </p:nvCxnSpPr>
        <p:spPr>
          <a:xfrm flipV="1">
            <a:off x="9436963" y="3240351"/>
            <a:ext cx="639192" cy="10469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0" name="Rectangle 79">
            <a:extLst>
              <a:ext uri="{FF2B5EF4-FFF2-40B4-BE49-F238E27FC236}">
                <a16:creationId xmlns:a16="http://schemas.microsoft.com/office/drawing/2014/main" id="{61A8D82F-0B8A-44D5-AE9D-3CAECE5DA5C3}"/>
              </a:ext>
            </a:extLst>
          </p:cNvPr>
          <p:cNvSpPr/>
          <p:nvPr/>
        </p:nvSpPr>
        <p:spPr>
          <a:xfrm>
            <a:off x="154095" y="991736"/>
            <a:ext cx="2228296" cy="6912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12.Pacakaging box(1)</a:t>
            </a:r>
          </a:p>
          <a:p>
            <a:pPr algn="ctr"/>
            <a:r>
              <a:rPr lang="en-IN" sz="1600" dirty="0"/>
              <a:t>470x305x285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E3605A3-436D-4438-93D4-7EEC73B1C3DE}"/>
              </a:ext>
            </a:extLst>
          </p:cNvPr>
          <p:cNvSpPr/>
          <p:nvPr/>
        </p:nvSpPr>
        <p:spPr>
          <a:xfrm>
            <a:off x="232971" y="5884310"/>
            <a:ext cx="2274619" cy="5847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10.Back case cover(1)</a:t>
            </a:r>
          </a:p>
          <a:p>
            <a:pPr algn="ctr"/>
            <a:r>
              <a:rPr lang="en-IN" sz="1600" dirty="0"/>
              <a:t>26x134x5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339C5809-1D68-4097-8E07-B78180EA8CD6}"/>
              </a:ext>
            </a:extLst>
          </p:cNvPr>
          <p:cNvSpPr/>
          <p:nvPr/>
        </p:nvSpPr>
        <p:spPr>
          <a:xfrm>
            <a:off x="2507589" y="1012111"/>
            <a:ext cx="2054624" cy="6912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9.Power circuit(1)</a:t>
            </a:r>
          </a:p>
          <a:p>
            <a:pPr algn="ctr"/>
            <a:r>
              <a:rPr lang="en-IN" sz="1600" dirty="0"/>
              <a:t>55x30x20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F34003A8-B035-4DE1-B378-81CDA50E290A}"/>
              </a:ext>
            </a:extLst>
          </p:cNvPr>
          <p:cNvSpPr/>
          <p:nvPr/>
        </p:nvSpPr>
        <p:spPr>
          <a:xfrm>
            <a:off x="2840855" y="5859262"/>
            <a:ext cx="2476868" cy="584775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8.Main body assembly(1)</a:t>
            </a:r>
          </a:p>
          <a:p>
            <a:pPr algn="ctr"/>
            <a:r>
              <a:rPr lang="en-IN" sz="1600" dirty="0"/>
              <a:t>430x293x190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AB71307-9851-401E-810B-4F457B2947E9}"/>
              </a:ext>
            </a:extLst>
          </p:cNvPr>
          <p:cNvSpPr/>
          <p:nvPr/>
        </p:nvSpPr>
        <p:spPr>
          <a:xfrm>
            <a:off x="4687411" y="1012111"/>
            <a:ext cx="2246050" cy="6912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7.Speaker assembly(1)</a:t>
            </a:r>
          </a:p>
          <a:p>
            <a:pPr algn="ctr"/>
            <a:r>
              <a:rPr lang="en-IN" sz="1600" dirty="0"/>
              <a:t>205diax80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953C37C7-C94B-4B77-B936-24FF438D5051}"/>
              </a:ext>
            </a:extLst>
          </p:cNvPr>
          <p:cNvSpPr/>
          <p:nvPr/>
        </p:nvSpPr>
        <p:spPr>
          <a:xfrm>
            <a:off x="5453033" y="5828296"/>
            <a:ext cx="1888799" cy="60982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6.Li-ion battery(1)</a:t>
            </a:r>
          </a:p>
          <a:p>
            <a:pPr algn="ctr"/>
            <a:r>
              <a:rPr lang="en-IN" sz="1600" dirty="0"/>
              <a:t>65x18x15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D17C7C20-5F22-41E4-8653-56CF0077C39F}"/>
              </a:ext>
            </a:extLst>
          </p:cNvPr>
          <p:cNvSpPr/>
          <p:nvPr/>
        </p:nvSpPr>
        <p:spPr>
          <a:xfrm>
            <a:off x="7031115" y="1012111"/>
            <a:ext cx="1651246" cy="6912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5.Metal strip(1)</a:t>
            </a:r>
          </a:p>
          <a:p>
            <a:pPr algn="ctr"/>
            <a:r>
              <a:rPr lang="en-IN" sz="1600" dirty="0"/>
              <a:t>100x20x1</a:t>
            </a:r>
          </a:p>
        </p:txBody>
      </p:sp>
      <p:sp>
        <p:nvSpPr>
          <p:cNvPr id="95" name="Rectangle 94">
            <a:extLst>
              <a:ext uri="{FF2B5EF4-FFF2-40B4-BE49-F238E27FC236}">
                <a16:creationId xmlns:a16="http://schemas.microsoft.com/office/drawing/2014/main" id="{6DC6A125-BBF1-484D-8786-474D1593F585}"/>
              </a:ext>
            </a:extLst>
          </p:cNvPr>
          <p:cNvSpPr/>
          <p:nvPr/>
        </p:nvSpPr>
        <p:spPr>
          <a:xfrm>
            <a:off x="7510509" y="5828296"/>
            <a:ext cx="1171852" cy="56181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4.PCB(1)</a:t>
            </a:r>
          </a:p>
          <a:p>
            <a:pPr algn="ctr"/>
            <a:r>
              <a:rPr lang="en-IN" sz="1600" dirty="0"/>
              <a:t>164x34x20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A9C51450-47B1-416F-A2C0-EDA4C97A3EE3}"/>
              </a:ext>
            </a:extLst>
          </p:cNvPr>
          <p:cNvSpPr/>
          <p:nvPr/>
        </p:nvSpPr>
        <p:spPr>
          <a:xfrm>
            <a:off x="8785013" y="1004656"/>
            <a:ext cx="1100828" cy="6912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3.SCB(1)</a:t>
            </a:r>
          </a:p>
          <a:p>
            <a:pPr algn="ctr"/>
            <a:r>
              <a:rPr lang="en-IN" sz="1600" dirty="0"/>
              <a:t>66x20x12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5C15AB81-4C5B-4891-9CBB-CC576EF61263}"/>
              </a:ext>
            </a:extLst>
          </p:cNvPr>
          <p:cNvSpPr/>
          <p:nvPr/>
        </p:nvSpPr>
        <p:spPr>
          <a:xfrm>
            <a:off x="9805847" y="2669032"/>
            <a:ext cx="2269726" cy="522588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IN" dirty="0"/>
          </a:p>
          <a:p>
            <a:pPr algn="ctr"/>
            <a:r>
              <a:rPr lang="en-IN" sz="1600" dirty="0"/>
              <a:t>1.Front cover case(1)</a:t>
            </a:r>
          </a:p>
          <a:p>
            <a:pPr algn="ctr"/>
            <a:r>
              <a:rPr lang="en-IN" sz="1600" dirty="0"/>
              <a:t>250x220x20</a:t>
            </a:r>
          </a:p>
          <a:p>
            <a:pPr algn="ctr"/>
            <a:endParaRPr lang="en-IN" dirty="0"/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E732DB46-DCBB-49E7-94BE-ABBECB74D47F}"/>
              </a:ext>
            </a:extLst>
          </p:cNvPr>
          <p:cNvSpPr/>
          <p:nvPr/>
        </p:nvSpPr>
        <p:spPr>
          <a:xfrm>
            <a:off x="9949926" y="5483155"/>
            <a:ext cx="1995534" cy="536766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sz="1600" dirty="0"/>
              <a:t>2.LED circuit</a:t>
            </a:r>
          </a:p>
          <a:p>
            <a:pPr algn="ctr"/>
            <a:r>
              <a:rPr lang="en-IN" sz="1600" dirty="0"/>
              <a:t>55x15x1</a:t>
            </a:r>
          </a:p>
        </p:txBody>
      </p:sp>
      <p:cxnSp>
        <p:nvCxnSpPr>
          <p:cNvPr id="104" name="Straight Arrow Connector 103">
            <a:extLst>
              <a:ext uri="{FF2B5EF4-FFF2-40B4-BE49-F238E27FC236}">
                <a16:creationId xmlns:a16="http://schemas.microsoft.com/office/drawing/2014/main" id="{A3816B8A-A857-4384-ABD3-6DA5242B4351}"/>
              </a:ext>
            </a:extLst>
          </p:cNvPr>
          <p:cNvCxnSpPr>
            <a:cxnSpLocks/>
          </p:cNvCxnSpPr>
          <p:nvPr/>
        </p:nvCxnSpPr>
        <p:spPr>
          <a:xfrm>
            <a:off x="232971" y="4328156"/>
            <a:ext cx="10440123" cy="158479"/>
          </a:xfrm>
          <a:prstGeom prst="straightConnector1">
            <a:avLst/>
          </a:prstGeom>
          <a:ln w="9525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09" name="Picture 108">
            <a:extLst>
              <a:ext uri="{FF2B5EF4-FFF2-40B4-BE49-F238E27FC236}">
                <a16:creationId xmlns:a16="http://schemas.microsoft.com/office/drawing/2014/main" id="{1657AC0A-4CD8-40A5-AA49-3DF7640C418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914" b="25825"/>
          <a:stretch/>
        </p:blipFill>
        <p:spPr>
          <a:xfrm>
            <a:off x="6717916" y="4418551"/>
            <a:ext cx="296874" cy="2445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C7B6604D-D2A5-489C-9EDF-82575F28AFB7}"/>
              </a:ext>
            </a:extLst>
          </p:cNvPr>
          <p:cNvCxnSpPr>
            <a:cxnSpLocks/>
          </p:cNvCxnSpPr>
          <p:nvPr/>
        </p:nvCxnSpPr>
        <p:spPr>
          <a:xfrm flipH="1" flipV="1">
            <a:off x="652675" y="3657600"/>
            <a:ext cx="2232568" cy="55659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7" name="Rectangle 116">
            <a:extLst>
              <a:ext uri="{FF2B5EF4-FFF2-40B4-BE49-F238E27FC236}">
                <a16:creationId xmlns:a16="http://schemas.microsoft.com/office/drawing/2014/main" id="{7ADBE01D-8BAC-4EAD-ADCD-7A93A2A8AC80}"/>
              </a:ext>
            </a:extLst>
          </p:cNvPr>
          <p:cNvSpPr/>
          <p:nvPr/>
        </p:nvSpPr>
        <p:spPr>
          <a:xfrm rot="16200000">
            <a:off x="-1134484" y="2998625"/>
            <a:ext cx="3001374" cy="57294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11.Philips head screws(38)</a:t>
            </a:r>
          </a:p>
          <a:p>
            <a:pPr algn="ctr"/>
            <a:r>
              <a:rPr lang="en-IN" dirty="0"/>
              <a:t>4.2diax9.5</a:t>
            </a:r>
          </a:p>
        </p:txBody>
      </p:sp>
      <p:pic>
        <p:nvPicPr>
          <p:cNvPr id="31" name="Picture 8" descr="TM-Aligner : Transmembrane Alignment tool">
            <a:extLst>
              <a:ext uri="{FF2B5EF4-FFF2-40B4-BE49-F238E27FC236}">
                <a16:creationId xmlns:a16="http://schemas.microsoft.com/office/drawing/2014/main" id="{E8C793BE-7325-4284-A8CA-7142FF14E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4717" y="6126067"/>
            <a:ext cx="2651341" cy="4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63260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616E54E-8394-4C42-8EB7-FEDC827F5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77" y="127901"/>
            <a:ext cx="5196509" cy="66021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E26784-BE6E-4C47-B943-71D4D848ECC5}"/>
              </a:ext>
            </a:extLst>
          </p:cNvPr>
          <p:cNvSpPr txBox="1"/>
          <p:nvPr/>
        </p:nvSpPr>
        <p:spPr>
          <a:xfrm>
            <a:off x="6004891" y="3058707"/>
            <a:ext cx="53654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600" dirty="0">
                <a:latin typeface="Century Gothic" panose="020B0502020202020204" pitchFamily="34" charset="0"/>
              </a:rPr>
              <a:t>Manual </a:t>
            </a:r>
            <a:r>
              <a:rPr lang="en-US" sz="3600" dirty="0"/>
              <a:t>Handling time – Estimation chart</a:t>
            </a:r>
            <a:endParaRPr lang="en-IN" sz="3600" dirty="0">
              <a:latin typeface="Century Gothic" panose="020B0502020202020204" pitchFamily="34" charset="0"/>
            </a:endParaRPr>
          </a:p>
        </p:txBody>
      </p:sp>
      <p:pic>
        <p:nvPicPr>
          <p:cNvPr id="4" name="Picture 8" descr="TM-Aligner : Transmembrane Alignment tool">
            <a:extLst>
              <a:ext uri="{FF2B5EF4-FFF2-40B4-BE49-F238E27FC236}">
                <a16:creationId xmlns:a16="http://schemas.microsoft.com/office/drawing/2014/main" id="{F0604FD0-89CA-429E-83F2-8D76555B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1" y="6093465"/>
            <a:ext cx="2651341" cy="4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44181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6A28B9-D378-475F-AED6-AB7A224B2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795" y="218661"/>
            <a:ext cx="5437650" cy="642067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6E5B75B-5140-478F-BC3F-852779DA9467}"/>
              </a:ext>
            </a:extLst>
          </p:cNvPr>
          <p:cNvSpPr txBox="1"/>
          <p:nvPr/>
        </p:nvSpPr>
        <p:spPr>
          <a:xfrm>
            <a:off x="6096000" y="3041398"/>
            <a:ext cx="52975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Century Gothic" panose="020B0502020202020204" pitchFamily="34" charset="0"/>
              </a:rPr>
              <a:t>Manual Insertion time – Estimation chart</a:t>
            </a:r>
            <a:endParaRPr lang="en-IN" sz="3600" dirty="0">
              <a:latin typeface="Century Gothic" panose="020B0502020202020204" pitchFamily="34" charset="0"/>
            </a:endParaRPr>
          </a:p>
        </p:txBody>
      </p:sp>
      <p:pic>
        <p:nvPicPr>
          <p:cNvPr id="4" name="Picture 8" descr="TM-Aligner : Transmembrane Alignment tool">
            <a:extLst>
              <a:ext uri="{FF2B5EF4-FFF2-40B4-BE49-F238E27FC236}">
                <a16:creationId xmlns:a16="http://schemas.microsoft.com/office/drawing/2014/main" id="{E24B6CA3-8261-43E6-8214-4A68DC040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1" y="6093465"/>
            <a:ext cx="2651341" cy="4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85741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528C6-6C16-4D9C-82B9-C60CFA8614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IN" sz="5400" dirty="0"/>
              <a:t>DISASSEMBLY VIDEO </a:t>
            </a:r>
          </a:p>
        </p:txBody>
      </p:sp>
      <p:pic>
        <p:nvPicPr>
          <p:cNvPr id="3" name="Picture 8" descr="TM-Aligner : Transmembrane Alignment tool">
            <a:extLst>
              <a:ext uri="{FF2B5EF4-FFF2-40B4-BE49-F238E27FC236}">
                <a16:creationId xmlns:a16="http://schemas.microsoft.com/office/drawing/2014/main" id="{BFE8B3FB-E9CD-4A82-817A-284483137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1" y="6093465"/>
            <a:ext cx="2651341" cy="4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77019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6A590-F0CC-4758-A8A7-78652145A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VIDEO LINK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73A80B-2713-4478-82E6-7D356A6341F1}"/>
              </a:ext>
            </a:extLst>
          </p:cNvPr>
          <p:cNvSpPr txBox="1"/>
          <p:nvPr/>
        </p:nvSpPr>
        <p:spPr>
          <a:xfrm>
            <a:off x="3853070" y="3393396"/>
            <a:ext cx="55162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/>
              <a:t>CLICK HERE: </a:t>
            </a:r>
            <a:r>
              <a:rPr lang="en-IN" sz="2800" dirty="0">
                <a:hlinkClick r:id="rId2"/>
              </a:rPr>
              <a:t>PIE DISASSEMBLY</a:t>
            </a:r>
            <a:endParaRPr lang="en-IN" sz="2800" dirty="0"/>
          </a:p>
        </p:txBody>
      </p:sp>
      <p:pic>
        <p:nvPicPr>
          <p:cNvPr id="4" name="Picture 8" descr="TM-Aligner : Transmembrane Alignment tool">
            <a:extLst>
              <a:ext uri="{FF2B5EF4-FFF2-40B4-BE49-F238E27FC236}">
                <a16:creationId xmlns:a16="http://schemas.microsoft.com/office/drawing/2014/main" id="{C14AFAEE-9FBF-43EA-A081-D5D1435CE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1" y="6093465"/>
            <a:ext cx="2651341" cy="4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5357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1A613-D49C-40B3-9AA1-111979CE0C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LINK TO BOM FILE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F84CD7-41B6-453F-8741-5811686500CC}"/>
              </a:ext>
            </a:extLst>
          </p:cNvPr>
          <p:cNvSpPr txBox="1"/>
          <p:nvPr/>
        </p:nvSpPr>
        <p:spPr>
          <a:xfrm>
            <a:off x="2840854" y="3198167"/>
            <a:ext cx="60723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400" dirty="0">
                <a:latin typeface="+mj-lt"/>
              </a:rPr>
              <a:t>CLICK HERE: </a:t>
            </a:r>
            <a:r>
              <a:rPr lang="en-IN" sz="2400" dirty="0">
                <a:latin typeface="+mj-lt"/>
                <a:hlinkClick r:id="rId2"/>
              </a:rPr>
              <a:t>BOM FILE</a:t>
            </a:r>
            <a:endParaRPr lang="en-IN" sz="2400" dirty="0">
              <a:latin typeface="+mj-lt"/>
            </a:endParaRPr>
          </a:p>
        </p:txBody>
      </p:sp>
      <p:pic>
        <p:nvPicPr>
          <p:cNvPr id="4" name="Picture 8" descr="TM-Aligner : Transmembrane Alignment tool">
            <a:extLst>
              <a:ext uri="{FF2B5EF4-FFF2-40B4-BE49-F238E27FC236}">
                <a16:creationId xmlns:a16="http://schemas.microsoft.com/office/drawing/2014/main" id="{A10D8277-2BB0-4ACB-816B-E7C126595A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1" y="6093465"/>
            <a:ext cx="2651341" cy="4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8762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8A40F94-0BBD-4E1E-AB18-029429A66B62}"/>
              </a:ext>
            </a:extLst>
          </p:cNvPr>
          <p:cNvSpPr txBox="1"/>
          <p:nvPr/>
        </p:nvSpPr>
        <p:spPr>
          <a:xfrm>
            <a:off x="1038688" y="3038475"/>
            <a:ext cx="92959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entury Gothic" panose="020B0502020202020204" pitchFamily="34" charset="0"/>
              </a:rPr>
              <a:t>After Calculations, our assembly time was </a:t>
            </a:r>
            <a:r>
              <a:rPr lang="en-IN" sz="2400" b="1" dirty="0">
                <a:latin typeface="Century Gothic" panose="020B0502020202020204" pitchFamily="34" charset="0"/>
              </a:rPr>
              <a:t>646.14 seconds</a:t>
            </a:r>
            <a:r>
              <a:rPr lang="en-IN" sz="2400">
                <a:latin typeface="Century Gothic" panose="020B0502020202020204" pitchFamily="34" charset="0"/>
              </a:rPr>
              <a:t>, </a:t>
            </a:r>
            <a:r>
              <a:rPr lang="en-IN" sz="2400" b="1">
                <a:latin typeface="Century Gothic" panose="020B0502020202020204" pitchFamily="34" charset="0"/>
              </a:rPr>
              <a:t>10.76 </a:t>
            </a:r>
            <a:r>
              <a:rPr lang="en-IN" sz="2400" b="1" dirty="0">
                <a:latin typeface="Century Gothic" panose="020B0502020202020204" pitchFamily="34" charset="0"/>
              </a:rPr>
              <a:t>minutes</a:t>
            </a:r>
            <a:r>
              <a:rPr lang="en-IN" sz="2400" dirty="0">
                <a:latin typeface="Century Gothic" panose="020B0502020202020204" pitchFamily="34" charset="0"/>
              </a:rPr>
              <a:t>, which is  approximately close to </a:t>
            </a:r>
            <a:r>
              <a:rPr lang="en-IN" sz="2400" b="1" dirty="0">
                <a:latin typeface="Century Gothic" panose="020B0502020202020204" pitchFamily="34" charset="0"/>
              </a:rPr>
              <a:t>11 minutes.</a:t>
            </a:r>
          </a:p>
        </p:txBody>
      </p:sp>
      <p:pic>
        <p:nvPicPr>
          <p:cNvPr id="4" name="Picture 8" descr="TM-Aligner : Transmembrane Alignment tool">
            <a:extLst>
              <a:ext uri="{FF2B5EF4-FFF2-40B4-BE49-F238E27FC236}">
                <a16:creationId xmlns:a16="http://schemas.microsoft.com/office/drawing/2014/main" id="{E7E07571-9B84-4860-94FE-5F39782626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1" y="6093465"/>
            <a:ext cx="2651341" cy="4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89A6A2C-C783-4618-9DEC-5252522D45E0}"/>
              </a:ext>
            </a:extLst>
          </p:cNvPr>
          <p:cNvSpPr txBox="1"/>
          <p:nvPr/>
        </p:nvSpPr>
        <p:spPr>
          <a:xfrm>
            <a:off x="1038688" y="768485"/>
            <a:ext cx="587767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RESULT</a:t>
            </a:r>
          </a:p>
        </p:txBody>
      </p:sp>
    </p:spTree>
    <p:extLst>
      <p:ext uri="{BB962C8B-B14F-4D97-AF65-F5344CB8AC3E}">
        <p14:creationId xmlns:p14="http://schemas.microsoft.com/office/powerpoint/2010/main" val="451348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EA2F0D9-19A8-446B-8D04-AA4F8CCF3856}"/>
              </a:ext>
            </a:extLst>
          </p:cNvPr>
          <p:cNvSpPr txBox="1"/>
          <p:nvPr/>
        </p:nvSpPr>
        <p:spPr>
          <a:xfrm>
            <a:off x="1597981" y="2618913"/>
            <a:ext cx="88954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7200" b="1" dirty="0"/>
              <a:t>THE END</a:t>
            </a:r>
          </a:p>
          <a:p>
            <a:pPr algn="ctr"/>
            <a:r>
              <a:rPr lang="en-IN" sz="7200" b="1" dirty="0"/>
              <a:t>THANK YOU!!</a:t>
            </a:r>
          </a:p>
        </p:txBody>
      </p:sp>
      <p:pic>
        <p:nvPicPr>
          <p:cNvPr id="4" name="Picture 8" descr="TM-Aligner : Transmembrane Alignment tool">
            <a:extLst>
              <a:ext uri="{FF2B5EF4-FFF2-40B4-BE49-F238E27FC236}">
                <a16:creationId xmlns:a16="http://schemas.microsoft.com/office/drawing/2014/main" id="{4FEBC18E-3D8C-43CA-913F-1B1B4D7A7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1" y="6093465"/>
            <a:ext cx="2651341" cy="4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60259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2A41D-6B6E-4DD0-A7BD-E8CA001266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0321" y="2317359"/>
            <a:ext cx="7559676" cy="965200"/>
          </a:xfrm>
        </p:spPr>
        <p:txBody>
          <a:bodyPr>
            <a:normAutofit fontScale="62500" lnSpcReduction="20000"/>
          </a:bodyPr>
          <a:lstStyle/>
          <a:p>
            <a:endParaRPr lang="en-US" sz="2400" dirty="0"/>
          </a:p>
          <a:p>
            <a:pPr marL="0" indent="0">
              <a:buNone/>
            </a:pPr>
            <a:r>
              <a:rPr lang="en-US" sz="4000" dirty="0"/>
              <a:t>PRODUCT DESCRIPTION: Bluetooth trolley speaker</a:t>
            </a:r>
          </a:p>
          <a:p>
            <a:pPr marL="0" indent="0">
              <a:buNone/>
            </a:pPr>
            <a:endParaRPr lang="en-US" sz="4000" dirty="0"/>
          </a:p>
          <a:p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2BB6B3A-1190-4B9B-8F2D-0F0E2B9BE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/>
              <a:t>MED 210 Minor Project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8F5B5C2-3BD7-4AE4-9352-276C6B3D6BD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7876" y="3575441"/>
            <a:ext cx="5779050" cy="823913"/>
          </a:xfrm>
        </p:spPr>
        <p:txBody>
          <a:bodyPr/>
          <a:lstStyle/>
          <a:p>
            <a:r>
              <a:rPr lang="en-IN" dirty="0"/>
              <a:t>Leela Krishna Pendyala (1910110268)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F36C8FB-C6FD-44B1-96C3-E75714BDC66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57876" y="4518214"/>
            <a:ext cx="5779050" cy="823913"/>
          </a:xfrm>
        </p:spPr>
        <p:txBody>
          <a:bodyPr/>
          <a:lstStyle/>
          <a:p>
            <a:r>
              <a:rPr lang="en-IN" dirty="0" err="1"/>
              <a:t>Praneeth</a:t>
            </a:r>
            <a:r>
              <a:rPr lang="en-IN" dirty="0"/>
              <a:t> Krishna </a:t>
            </a:r>
            <a:r>
              <a:rPr lang="en-IN" dirty="0" err="1"/>
              <a:t>Palle</a:t>
            </a:r>
            <a:r>
              <a:rPr lang="en-IN" dirty="0"/>
              <a:t> (1910110282)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2B1862F-6664-4CF9-9924-CB16B558B7C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7876" y="5460987"/>
            <a:ext cx="5779049" cy="823913"/>
          </a:xfrm>
        </p:spPr>
        <p:txBody>
          <a:bodyPr/>
          <a:lstStyle/>
          <a:p>
            <a:r>
              <a:rPr lang="en-IN" dirty="0" err="1"/>
              <a:t>Srikara</a:t>
            </a:r>
            <a:r>
              <a:rPr lang="en-IN" dirty="0"/>
              <a:t> </a:t>
            </a:r>
            <a:r>
              <a:rPr lang="en-IN" dirty="0" err="1"/>
              <a:t>Sriapathi</a:t>
            </a:r>
            <a:r>
              <a:rPr lang="en-IN" dirty="0"/>
              <a:t> (1910110403)</a:t>
            </a:r>
          </a:p>
        </p:txBody>
      </p:sp>
      <p:pic>
        <p:nvPicPr>
          <p:cNvPr id="9" name="Picture 8" descr="TM-Aligner : Transmembrane Alignment tool">
            <a:extLst>
              <a:ext uri="{FF2B5EF4-FFF2-40B4-BE49-F238E27FC236}">
                <a16:creationId xmlns:a16="http://schemas.microsoft.com/office/drawing/2014/main" id="{119A7D24-93A2-4FE1-86EE-A5C94C9E76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1" y="6093465"/>
            <a:ext cx="2651341" cy="4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5843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phic 5" descr="Learning icon">
            <a:extLst>
              <a:ext uri="{FF2B5EF4-FFF2-40B4-BE49-F238E27FC236}">
                <a16:creationId xmlns:a16="http://schemas.microsoft.com/office/drawing/2014/main" id="{FE130EDC-6F0A-417B-A698-CF2C65F0A3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8946" y="613889"/>
            <a:ext cx="1440000" cy="1440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8D0989-E3E5-41DB-A78D-61E199491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>
                <a:latin typeface="Century Gothic" panose="020B0502020202020204" pitchFamily="34" charset="0"/>
              </a:rPr>
              <a:t>Project work Description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23205-1719-4B43-A690-268E347D3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1235" y="2343705"/>
            <a:ext cx="10662082" cy="390040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Firstly, During the duration of the course we were divide into groups of 3 students, wherein, we were asked to purchase a random toy from market or use any product in home, which is not so small or not so large, and disassemble it.</a:t>
            </a:r>
          </a:p>
          <a:p>
            <a:pPr marL="0" indent="0">
              <a:buNone/>
            </a:pPr>
            <a:r>
              <a:rPr lang="en-US" dirty="0">
                <a:latin typeface="Century Gothic" panose="020B0502020202020204" pitchFamily="34" charset="0"/>
              </a:rPr>
              <a:t>And then, We were asked to disassemble the product based on various criterion like, standard and non-standard part, and make a list of all assemblies and sub-assemblies present in the product.</a:t>
            </a:r>
          </a:p>
          <a:p>
            <a:pPr marL="0" indent="0">
              <a:buNone/>
            </a:pPr>
            <a:r>
              <a:rPr lang="en-US" dirty="0" err="1">
                <a:latin typeface="Century Gothic" panose="020B0502020202020204" pitchFamily="34" charset="0"/>
              </a:rPr>
              <a:t>Finally,We</a:t>
            </a:r>
            <a:r>
              <a:rPr lang="en-US" dirty="0">
                <a:latin typeface="Century Gothic" panose="020B0502020202020204" pitchFamily="34" charset="0"/>
              </a:rPr>
              <a:t> also have to make a BOM(Bill of material) file and calculate the assembly time required for all BOM parts by using the Boothroyd's Manual Assembly Method.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5" name="Picture 8" descr="TM-Aligner : Transmembrane Alignment tool">
            <a:extLst>
              <a:ext uri="{FF2B5EF4-FFF2-40B4-BE49-F238E27FC236}">
                <a16:creationId xmlns:a16="http://schemas.microsoft.com/office/drawing/2014/main" id="{27CCDBFE-624F-458F-8E82-A922D45AD9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1" y="6093465"/>
            <a:ext cx="2651341" cy="4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52078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1963BF4-5EF0-4B10-A953-8996C5CCB7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0" dirty="0">
                <a:latin typeface="Century Gothic" panose="020B0502020202020204" pitchFamily="34" charset="0"/>
              </a:rPr>
              <a:t>Bluetooth trolley speaker</a:t>
            </a:r>
            <a:endParaRPr lang="en-US" sz="3600" b="0" dirty="0">
              <a:latin typeface="Century Gothic" panose="020B0502020202020204" pitchFamily="34" charset="0"/>
            </a:endParaRPr>
          </a:p>
        </p:txBody>
      </p:sp>
      <p:pic>
        <p:nvPicPr>
          <p:cNvPr id="3" name="Graphic 2" descr="Process icon">
            <a:extLst>
              <a:ext uri="{FF2B5EF4-FFF2-40B4-BE49-F238E27FC236}">
                <a16:creationId xmlns:a16="http://schemas.microsoft.com/office/drawing/2014/main" id="{8E2745DB-112B-4F89-83B6-D6D7F6F670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15231" y="4780607"/>
            <a:ext cx="952500" cy="952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768E664-5414-45D7-92A3-0463E1EFB048}"/>
              </a:ext>
            </a:extLst>
          </p:cNvPr>
          <p:cNvSpPr txBox="1"/>
          <p:nvPr/>
        </p:nvSpPr>
        <p:spPr>
          <a:xfrm>
            <a:off x="680321" y="2476869"/>
            <a:ext cx="9854214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The product we have chosen was a Bluetooth trolley speaker. It is a portable wireless Bluetooth trolley party speaker used to produce audio output.</a:t>
            </a:r>
          </a:p>
          <a:p>
            <a:endParaRPr lang="en-IN" sz="2800" dirty="0">
              <a:latin typeface="Century Gothic" panose="020B0502020202020204" pitchFamily="34" charset="0"/>
              <a:cs typeface="Times New Roman" panose="02020603050405020304" pitchFamily="18" charset="0"/>
            </a:endParaRPr>
          </a:p>
          <a:p>
            <a:r>
              <a:rPr lang="en-IN" sz="2800" dirty="0">
                <a:latin typeface="Century Gothic" panose="020B0502020202020204" pitchFamily="34" charset="0"/>
                <a:cs typeface="Times New Roman" panose="02020603050405020304" pitchFamily="18" charset="0"/>
              </a:rPr>
              <a:t>Inserted video in the next slide is a overview of the product.</a:t>
            </a:r>
          </a:p>
          <a:p>
            <a:endParaRPr lang="en-IN" dirty="0"/>
          </a:p>
        </p:txBody>
      </p:sp>
      <p:pic>
        <p:nvPicPr>
          <p:cNvPr id="7" name="Picture 8" descr="TM-Aligner : Transmembrane Alignment tool">
            <a:extLst>
              <a:ext uri="{FF2B5EF4-FFF2-40B4-BE49-F238E27FC236}">
                <a16:creationId xmlns:a16="http://schemas.microsoft.com/office/drawing/2014/main" id="{5F0C2103-E394-41A0-BFAE-4CBC86916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1" y="6093465"/>
            <a:ext cx="2651341" cy="4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54570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87">
            <a:extLst>
              <a:ext uri="{FF2B5EF4-FFF2-40B4-BE49-F238E27FC236}">
                <a16:creationId xmlns:a16="http://schemas.microsoft.com/office/drawing/2014/main" id="{41B70991-B117-418C-8432-39BA57751D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Product Overview video</a:t>
            </a:r>
          </a:p>
        </p:txBody>
      </p:sp>
      <p:pic>
        <p:nvPicPr>
          <p:cNvPr id="3" name="WhatsApp Video 2021-03-15 at 09.19.07">
            <a:hlinkClick r:id="" action="ppaction://media"/>
            <a:extLst>
              <a:ext uri="{FF2B5EF4-FFF2-40B4-BE49-F238E27FC236}">
                <a16:creationId xmlns:a16="http://schemas.microsoft.com/office/drawing/2014/main" id="{3450DB96-4C84-485A-884A-79BD8361D6AB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20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636194" y="2408275"/>
            <a:ext cx="6337385" cy="3486387"/>
          </a:xfrm>
          <a:prstGeom prst="rect">
            <a:avLst/>
          </a:prstGeom>
        </p:spPr>
      </p:pic>
      <p:pic>
        <p:nvPicPr>
          <p:cNvPr id="4" name="Picture 8" descr="TM-Aligner : Transmembrane Alignment tool">
            <a:extLst>
              <a:ext uri="{FF2B5EF4-FFF2-40B4-BE49-F238E27FC236}">
                <a16:creationId xmlns:a16="http://schemas.microsoft.com/office/drawing/2014/main" id="{3A2F7C23-F100-43D3-A5C9-6DA5675FC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1" y="6093465"/>
            <a:ext cx="2651341" cy="4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1346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13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63415" mute="1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42C4B6-A44A-491A-9345-D554EBE1BC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Product components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817610-51D6-49AF-AA8B-D72AC367F359}"/>
              </a:ext>
            </a:extLst>
          </p:cNvPr>
          <p:cNvSpPr txBox="1"/>
          <p:nvPr/>
        </p:nvSpPr>
        <p:spPr>
          <a:xfrm>
            <a:off x="1078082" y="2054070"/>
            <a:ext cx="9322632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The Product contained the following main components which are further divided into sub components:</a:t>
            </a:r>
          </a:p>
          <a:p>
            <a:r>
              <a:rPr lang="en-IN" sz="2000" dirty="0"/>
              <a:t>1.Polycarbonate front shield</a:t>
            </a:r>
          </a:p>
          <a:p>
            <a:r>
              <a:rPr lang="en-IN" sz="2000" dirty="0"/>
              <a:t>2.Speaker assembly</a:t>
            </a:r>
          </a:p>
          <a:p>
            <a:r>
              <a:rPr lang="en-IN" sz="2000" dirty="0"/>
              <a:t>3.Primary circuit board(PCB)</a:t>
            </a:r>
          </a:p>
          <a:p>
            <a:r>
              <a:rPr lang="en-IN" sz="2000" dirty="0"/>
              <a:t>4.Secondary circuit board(SCB)</a:t>
            </a:r>
          </a:p>
          <a:p>
            <a:r>
              <a:rPr lang="en-IN" sz="2000" dirty="0"/>
              <a:t>5.Power supply circuit</a:t>
            </a:r>
          </a:p>
          <a:p>
            <a:r>
              <a:rPr lang="en-IN" sz="2000" dirty="0"/>
              <a:t>6.Li-ion 18650 battery</a:t>
            </a:r>
          </a:p>
          <a:p>
            <a:r>
              <a:rPr lang="en-IN" sz="2000" dirty="0"/>
              <a:t>7.Metal strip( for holding battery)</a:t>
            </a:r>
          </a:p>
          <a:p>
            <a:r>
              <a:rPr lang="en-IN" sz="2000" dirty="0"/>
              <a:t>8.LED circuit</a:t>
            </a:r>
          </a:p>
          <a:p>
            <a:r>
              <a:rPr lang="en-IN" sz="2000" dirty="0"/>
              <a:t>9.Speaker back case cover</a:t>
            </a:r>
          </a:p>
          <a:p>
            <a:r>
              <a:rPr lang="en-IN" dirty="0"/>
              <a:t>10.Philips flat head screws </a:t>
            </a:r>
          </a:p>
          <a:p>
            <a:r>
              <a:rPr lang="en-IN" sz="1800" dirty="0"/>
              <a:t>11.</a:t>
            </a:r>
            <a:r>
              <a:rPr lang="en-IN" dirty="0"/>
              <a:t>Main body assembly</a:t>
            </a:r>
          </a:p>
          <a:p>
            <a:r>
              <a:rPr lang="en-IN" sz="1800" dirty="0"/>
              <a:t>12.Pac</a:t>
            </a:r>
            <a:r>
              <a:rPr lang="en-IN" dirty="0"/>
              <a:t>kaging box</a:t>
            </a:r>
            <a:r>
              <a:rPr lang="en-IN" sz="1800" dirty="0"/>
              <a:t> 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894562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DCA46-603B-4178-8707-30E192CE6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2921" y="753227"/>
            <a:ext cx="9613859" cy="1080940"/>
          </a:xfrm>
        </p:spPr>
        <p:txBody>
          <a:bodyPr anchor="ctr">
            <a:normAutofit/>
          </a:bodyPr>
          <a:lstStyle/>
          <a:p>
            <a:r>
              <a:rPr lang="en-US" dirty="0"/>
              <a:t>Product overview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652FD9B-F02A-4AB1-9C49-7063E36FE964}"/>
              </a:ext>
            </a:extLst>
          </p:cNvPr>
          <p:cNvSpPr txBox="1"/>
          <p:nvPr/>
        </p:nvSpPr>
        <p:spPr>
          <a:xfrm>
            <a:off x="916342" y="2276475"/>
            <a:ext cx="10115550" cy="3828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7E452F-2F20-4BEE-A2BD-5746E968A7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2573" y="2533557"/>
            <a:ext cx="4637977" cy="3555461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117F7786-CEA1-4013-943F-3A0BF513F392}"/>
              </a:ext>
            </a:extLst>
          </p:cNvPr>
          <p:cNvCxnSpPr>
            <a:cxnSpLocks/>
          </p:cNvCxnSpPr>
          <p:nvPr/>
        </p:nvCxnSpPr>
        <p:spPr>
          <a:xfrm>
            <a:off x="7421732" y="3429000"/>
            <a:ext cx="1402672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37D36B3-DBFB-4547-AEFD-6D35E0AB3D1A}"/>
              </a:ext>
            </a:extLst>
          </p:cNvPr>
          <p:cNvSpPr txBox="1"/>
          <p:nvPr/>
        </p:nvSpPr>
        <p:spPr>
          <a:xfrm>
            <a:off x="8813353" y="3244334"/>
            <a:ext cx="16423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Packaging box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4C611E67-BA51-4FE3-8972-60B35BD4B4E9}"/>
              </a:ext>
            </a:extLst>
          </p:cNvPr>
          <p:cNvCxnSpPr/>
          <p:nvPr/>
        </p:nvCxnSpPr>
        <p:spPr>
          <a:xfrm flipH="1" flipV="1">
            <a:off x="2601157" y="3124940"/>
            <a:ext cx="1149196" cy="4315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A0E47E5-E576-4495-9791-F99EF2214C8F}"/>
              </a:ext>
            </a:extLst>
          </p:cNvPr>
          <p:cNvSpPr txBox="1"/>
          <p:nvPr/>
        </p:nvSpPr>
        <p:spPr>
          <a:xfrm>
            <a:off x="363578" y="2940274"/>
            <a:ext cx="23665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Main body assembly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BD90689-5F58-4DCE-9CB9-8256D94424AC}"/>
              </a:ext>
            </a:extLst>
          </p:cNvPr>
          <p:cNvCxnSpPr>
            <a:cxnSpLocks/>
          </p:cNvCxnSpPr>
          <p:nvPr/>
        </p:nvCxnSpPr>
        <p:spPr>
          <a:xfrm flipH="1">
            <a:off x="2730166" y="3879542"/>
            <a:ext cx="156662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05FE8A21-6F4C-4E80-B22E-CD679558DBE9}"/>
              </a:ext>
            </a:extLst>
          </p:cNvPr>
          <p:cNvSpPr txBox="1"/>
          <p:nvPr/>
        </p:nvSpPr>
        <p:spPr>
          <a:xfrm>
            <a:off x="751231" y="3604073"/>
            <a:ext cx="19789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Primary circuit</a:t>
            </a:r>
          </a:p>
          <a:p>
            <a:r>
              <a:rPr lang="en-IN" dirty="0"/>
              <a:t>Board(PCB)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9984AFC-27A9-44E7-BD68-8CD441FFF23C}"/>
              </a:ext>
            </a:extLst>
          </p:cNvPr>
          <p:cNvCxnSpPr>
            <a:cxnSpLocks/>
          </p:cNvCxnSpPr>
          <p:nvPr/>
        </p:nvCxnSpPr>
        <p:spPr>
          <a:xfrm flipH="1">
            <a:off x="2730166" y="5211192"/>
            <a:ext cx="1753057" cy="186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1C79F46-60D0-45FB-B5EE-719EB16426B4}"/>
              </a:ext>
            </a:extLst>
          </p:cNvPr>
          <p:cNvSpPr txBox="1"/>
          <p:nvPr/>
        </p:nvSpPr>
        <p:spPr>
          <a:xfrm>
            <a:off x="975666" y="5011652"/>
            <a:ext cx="20241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Polycarbonate</a:t>
            </a:r>
          </a:p>
          <a:p>
            <a:r>
              <a:rPr lang="en-IN" dirty="0"/>
              <a:t>Front shield</a:t>
            </a:r>
          </a:p>
        </p:txBody>
      </p:sp>
      <p:pic>
        <p:nvPicPr>
          <p:cNvPr id="14" name="Picture 8" descr="TM-Aligner : Transmembrane Alignment tool">
            <a:extLst>
              <a:ext uri="{FF2B5EF4-FFF2-40B4-BE49-F238E27FC236}">
                <a16:creationId xmlns:a16="http://schemas.microsoft.com/office/drawing/2014/main" id="{4F863B75-3B84-4D7D-A34F-D91CE6D992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1" y="6093465"/>
            <a:ext cx="2651341" cy="4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45982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80D0C341-DE77-4D6D-AFD1-2724B29FBC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321" y="753228"/>
            <a:ext cx="9613861" cy="1080938"/>
          </a:xfrm>
        </p:spPr>
        <p:txBody>
          <a:bodyPr/>
          <a:lstStyle/>
          <a:p>
            <a:r>
              <a:rPr lang="en-US" dirty="0"/>
              <a:t>Product overview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B38F342-FFB1-4E5B-B9F0-9EF1D38AD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2692" y="2149475"/>
            <a:ext cx="3324225" cy="4432300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1E9006A6-D472-4CD9-A55C-8CF2CFD0BE67}"/>
              </a:ext>
            </a:extLst>
          </p:cNvPr>
          <p:cNvCxnSpPr>
            <a:cxnSpLocks/>
          </p:cNvCxnSpPr>
          <p:nvPr/>
        </p:nvCxnSpPr>
        <p:spPr>
          <a:xfrm>
            <a:off x="6496050" y="3533775"/>
            <a:ext cx="1955492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E2B03C64-D3ED-47BD-BA28-5ABDD360E5FD}"/>
              </a:ext>
            </a:extLst>
          </p:cNvPr>
          <p:cNvSpPr/>
          <p:nvPr/>
        </p:nvSpPr>
        <p:spPr>
          <a:xfrm>
            <a:off x="8545281" y="3321820"/>
            <a:ext cx="1841593" cy="423909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Back case cover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BC85F2DA-32EB-4D41-976D-9A323BB46C1B}"/>
              </a:ext>
            </a:extLst>
          </p:cNvPr>
          <p:cNvCxnSpPr>
            <a:cxnSpLocks/>
          </p:cNvCxnSpPr>
          <p:nvPr/>
        </p:nvCxnSpPr>
        <p:spPr>
          <a:xfrm>
            <a:off x="5548544" y="5024761"/>
            <a:ext cx="242360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DBDC7378-A8A1-47A6-8377-9833E989328B}"/>
              </a:ext>
            </a:extLst>
          </p:cNvPr>
          <p:cNvSpPr/>
          <p:nvPr/>
        </p:nvSpPr>
        <p:spPr>
          <a:xfrm>
            <a:off x="8004037" y="4882717"/>
            <a:ext cx="1557214" cy="350663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Power circuit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4EED6FA-3251-4D81-BA66-026B396D707F}"/>
              </a:ext>
            </a:extLst>
          </p:cNvPr>
          <p:cNvCxnSpPr>
            <a:cxnSpLocks/>
          </p:cNvCxnSpPr>
          <p:nvPr/>
        </p:nvCxnSpPr>
        <p:spPr>
          <a:xfrm>
            <a:off x="5237825" y="4634144"/>
            <a:ext cx="257452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9C0A566D-D5D7-43FE-9BA9-5179C2617F6A}"/>
              </a:ext>
            </a:extLst>
          </p:cNvPr>
          <p:cNvSpPr/>
          <p:nvPr/>
        </p:nvSpPr>
        <p:spPr>
          <a:xfrm>
            <a:off x="7865616" y="4458822"/>
            <a:ext cx="2050741" cy="350644"/>
          </a:xfrm>
          <a:prstGeom prst="rect">
            <a:avLst/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IN" dirty="0"/>
              <a:t>Speaker assembly</a:t>
            </a:r>
          </a:p>
        </p:txBody>
      </p:sp>
      <p:pic>
        <p:nvPicPr>
          <p:cNvPr id="10" name="Picture 8" descr="TM-Aligner : Transmembrane Alignment tool">
            <a:extLst>
              <a:ext uri="{FF2B5EF4-FFF2-40B4-BE49-F238E27FC236}">
                <a16:creationId xmlns:a16="http://schemas.microsoft.com/office/drawing/2014/main" id="{4E30EEA0-A7DC-49A4-95CE-FC7EA09585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1" y="6093465"/>
            <a:ext cx="2651341" cy="4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2842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E0A67-7B0B-4041-BB26-EFCE20CD9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0" dirty="0">
                <a:latin typeface="Century Gothic" panose="020B0502020202020204" pitchFamily="34" charset="0"/>
              </a:rPr>
              <a:t>Taking</a:t>
            </a:r>
            <a:r>
              <a:rPr lang="en-IN" dirty="0">
                <a:latin typeface="Century Gothic" panose="020B0502020202020204" pitchFamily="34" charset="0"/>
              </a:rPr>
              <a:t> </a:t>
            </a:r>
            <a:r>
              <a:rPr lang="en-IN" b="0" dirty="0">
                <a:latin typeface="Century Gothic" panose="020B0502020202020204" pitchFamily="34" charset="0"/>
              </a:rPr>
              <a:t>measurements</a:t>
            </a:r>
          </a:p>
        </p:txBody>
      </p:sp>
      <p:pic>
        <p:nvPicPr>
          <p:cNvPr id="20" name="Picture 19" descr="A picture containing person, indoor, hand&#10;&#10;Description automatically generated">
            <a:extLst>
              <a:ext uri="{FF2B5EF4-FFF2-40B4-BE49-F238E27FC236}">
                <a16:creationId xmlns:a16="http://schemas.microsoft.com/office/drawing/2014/main" id="{B4FA7DAB-3DF9-46A9-BC17-8F87C8075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37" y="2090437"/>
            <a:ext cx="3190460" cy="42539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B2712EA-A1DC-4B33-8E26-B63C1C3FC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5580" y="207649"/>
            <a:ext cx="3906883" cy="520917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Picture 23" descr="A picture containing person, hand&#10;&#10;Description automatically generated">
            <a:extLst>
              <a:ext uri="{FF2B5EF4-FFF2-40B4-BE49-F238E27FC236}">
                <a16:creationId xmlns:a16="http://schemas.microsoft.com/office/drawing/2014/main" id="{396C7B13-D7F0-41D4-9A99-7391C32077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008" r="4268" b="37523"/>
          <a:stretch/>
        </p:blipFill>
        <p:spPr>
          <a:xfrm>
            <a:off x="3585542" y="2682492"/>
            <a:ext cx="4575310" cy="273433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6" name="Picture 8" descr="TM-Aligner : Transmembrane Alignment tool">
            <a:extLst>
              <a:ext uri="{FF2B5EF4-FFF2-40B4-BE49-F238E27FC236}">
                <a16:creationId xmlns:a16="http://schemas.microsoft.com/office/drawing/2014/main" id="{7A14E2E4-B398-424F-B76C-18DB3CEA38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1471" y="6093465"/>
            <a:ext cx="2651341" cy="457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498317"/>
      </p:ext>
    </p:extLst>
  </p:cSld>
  <p:clrMapOvr>
    <a:masterClrMapping/>
  </p:clrMapOvr>
</p:sld>
</file>

<file path=ppt/theme/theme1.xml><?xml version="1.0" encoding="utf-8"?>
<a:theme xmlns:a="http://schemas.openxmlformats.org/drawingml/2006/main" name="Berlin">
  <a:themeElements>
    <a:clrScheme name="Berlin">
      <a:dk1>
        <a:sysClr val="windowText" lastClr="000000"/>
      </a:dk1>
      <a:lt1>
        <a:sysClr val="window" lastClr="FFFFFF"/>
      </a:lt1>
      <a:dk2>
        <a:srgbClr val="9D360E"/>
      </a:dk2>
      <a:lt2>
        <a:srgbClr val="E7E6E6"/>
      </a:lt2>
      <a:accent1>
        <a:srgbClr val="F09415"/>
      </a:accent1>
      <a:accent2>
        <a:srgbClr val="C1B56B"/>
      </a:accent2>
      <a:accent3>
        <a:srgbClr val="4BAF73"/>
      </a:accent3>
      <a:accent4>
        <a:srgbClr val="5AA6C0"/>
      </a:accent4>
      <a:accent5>
        <a:srgbClr val="D17DF9"/>
      </a:accent5>
      <a:accent6>
        <a:srgbClr val="FA7E5C"/>
      </a:accent6>
      <a:hlink>
        <a:srgbClr val="FFAE3E"/>
      </a:hlink>
      <a:folHlink>
        <a:srgbClr val="FCC77E"/>
      </a:folHlink>
    </a:clrScheme>
    <a:fontScheme name="Custom 11">
      <a:majorFont>
        <a:latin typeface="Trebuchet MS"/>
        <a:ea typeface=""/>
        <a:cs typeface=""/>
      </a:majorFont>
      <a:minorFont>
        <a:latin typeface="Trebuchet MS"/>
        <a:ea typeface=""/>
        <a:cs typeface=""/>
      </a:minorFont>
    </a:fontScheme>
    <a:fmtScheme name="Berli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0000"/>
                <a:lumMod val="11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6000"/>
                <a:shade val="100000"/>
                <a:hueMod val="270000"/>
                <a:satMod val="200000"/>
                <a:lumMod val="128000"/>
              </a:schemeClr>
            </a:gs>
            <a:gs pos="50000">
              <a:schemeClr val="phClr">
                <a:shade val="100000"/>
                <a:hueMod val="100000"/>
                <a:satMod val="110000"/>
                <a:lumMod val="130000"/>
              </a:schemeClr>
            </a:gs>
            <a:gs pos="100000">
              <a:schemeClr val="phClr">
                <a:shade val="78000"/>
                <a:hueMod val="44000"/>
                <a:satMod val="200000"/>
                <a:lumMod val="69000"/>
              </a:schemeClr>
            </a:gs>
          </a:gsLst>
          <a:lin ang="2520000" scaled="0"/>
        </a:gradFill>
      </a:bgFillStyleLst>
    </a:fmtScheme>
  </a:themeElements>
  <a:objectDefaults>
    <a:spDef>
      <a:spPr>
        <a:solidFill>
          <a:schemeClr val="accent1"/>
        </a:solidFill>
        <a:ln>
          <a:noFill/>
        </a:ln>
        <a:effectLst>
          <a:outerShdw blurRad="50800" dist="38100" dir="5400000" algn="t" rotWithShape="0">
            <a:prstClr val="black">
              <a:alpha val="40000"/>
            </a:prstClr>
          </a:outerShdw>
        </a:effectLst>
      </a:spPr>
      <a:bodyPr/>
      <a:lstStyle/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F67421116_Reflection on learning_AAS_v5" id="{59B7BDFB-57AB-4529-979B-198FE99CC53E}" vid="{8B6E8B8A-CD93-411A-90DE-1F9807F38B6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8A61AA205C92E47BC7E9BCB49C7A361" ma:contentTypeVersion="11" ma:contentTypeDescription="Create a new document." ma:contentTypeScope="" ma:versionID="d925a865f252af92dbf9f846735da2ef">
  <xsd:schema xmlns:xsd="http://www.w3.org/2001/XMLSchema" xmlns:xs="http://www.w3.org/2001/XMLSchema" xmlns:p="http://schemas.microsoft.com/office/2006/metadata/properties" xmlns:ns3="4fb028f5-8b8b-471f-be1b-be583ec915b6" xmlns:ns4="ea13082d-9465-4b53-b0fe-2047cf0c636a" targetNamespace="http://schemas.microsoft.com/office/2006/metadata/properties" ma:root="true" ma:fieldsID="f82c775136be6353e391cd5704d6c6f8" ns3:_="" ns4:_="">
    <xsd:import namespace="4fb028f5-8b8b-471f-be1b-be583ec915b6"/>
    <xsd:import namespace="ea13082d-9465-4b53-b0fe-2047cf0c636a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b028f5-8b8b-471f-be1b-be583ec915b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a13082d-9465-4b53-b0fe-2047cf0c636a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4" nillable="true" ma:displayName="Sharing Hint Hash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4fb028f5-8b8b-471f-be1b-be583ec915b6" xsi:nil="true"/>
  </documentManagement>
</p:properties>
</file>

<file path=customXml/itemProps1.xml><?xml version="1.0" encoding="utf-8"?>
<ds:datastoreItem xmlns:ds="http://schemas.openxmlformats.org/officeDocument/2006/customXml" ds:itemID="{787E7AA2-85A8-41A0-B5B6-AAF1E4CA653D}">
  <ds:schemaRefs>
    <ds:schemaRef ds:uri="4fb028f5-8b8b-471f-be1b-be583ec915b6"/>
    <ds:schemaRef ds:uri="ea13082d-9465-4b53-b0fe-2047cf0c636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12AB9FA-5EE8-4111-B873-E09ACA2BC3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CF1D2AC-2735-457E-B639-07E13F9A629B}">
  <ds:schemaRefs>
    <ds:schemaRef ds:uri="http://schemas.microsoft.com/office/2006/metadata/properties"/>
    <ds:schemaRef ds:uri="http://purl.org/dc/terms/"/>
    <ds:schemaRef ds:uri="http://purl.org/dc/elements/1.1/"/>
    <ds:schemaRef ds:uri="http://schemas.microsoft.com/office/2006/documentManagement/types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ea13082d-9465-4b53-b0fe-2047cf0c636a"/>
    <ds:schemaRef ds:uri="4fb028f5-8b8b-471f-be1b-be583ec915b6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1348</TotalTime>
  <Words>1114</Words>
  <Application>Microsoft Office PowerPoint</Application>
  <PresentationFormat>Widescreen</PresentationFormat>
  <Paragraphs>136</Paragraphs>
  <Slides>17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Century Gothic</vt:lpstr>
      <vt:lpstr>Segoe UI</vt:lpstr>
      <vt:lpstr>Times New Roman</vt:lpstr>
      <vt:lpstr>Trebuchet MS</vt:lpstr>
      <vt:lpstr>Berlin</vt:lpstr>
      <vt:lpstr>Disassembly of Bluetooth speaker</vt:lpstr>
      <vt:lpstr>MED 210 Minor Project</vt:lpstr>
      <vt:lpstr>Project work Description</vt:lpstr>
      <vt:lpstr>Bluetooth trolley speaker</vt:lpstr>
      <vt:lpstr>Product Overview video</vt:lpstr>
      <vt:lpstr>Product components</vt:lpstr>
      <vt:lpstr>Product overview</vt:lpstr>
      <vt:lpstr>Product overview</vt:lpstr>
      <vt:lpstr>Taking measurements</vt:lpstr>
      <vt:lpstr>PowerPoint Presentation</vt:lpstr>
      <vt:lpstr>PowerPoint Presentation</vt:lpstr>
      <vt:lpstr>PowerPoint Presentation</vt:lpstr>
      <vt:lpstr>DISASSEMBLY VIDEO </vt:lpstr>
      <vt:lpstr>VIDEO LINK</vt:lpstr>
      <vt:lpstr>LINK TO BOM FILE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Disassembly of Bluetooth speaker</dc:title>
  <dc:creator>Pendyala Krishna</dc:creator>
  <cp:lastModifiedBy>Pendyala Krishna</cp:lastModifiedBy>
  <cp:revision>14</cp:revision>
  <dcterms:created xsi:type="dcterms:W3CDTF">2021-03-11T13:50:40Z</dcterms:created>
  <dcterms:modified xsi:type="dcterms:W3CDTF">2021-03-18T14:26:41Z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0x010100D8A61AA205C92E47BC7E9BCB49C7A361</vt:lpwstr>
  </property>
</Properties>
</file>